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69" r:id="rId3"/>
    <p:sldId id="270" r:id="rId4"/>
    <p:sldId id="264" r:id="rId5"/>
    <p:sldId id="263" r:id="rId6"/>
    <p:sldId id="265" r:id="rId7"/>
    <p:sldId id="285" r:id="rId8"/>
    <p:sldId id="261" r:id="rId9"/>
    <p:sldId id="271" r:id="rId10"/>
    <p:sldId id="276" r:id="rId11"/>
    <p:sldId id="277" r:id="rId12"/>
    <p:sldId id="278" r:id="rId13"/>
    <p:sldId id="280" r:id="rId14"/>
    <p:sldId id="281" r:id="rId15"/>
    <p:sldId id="282" r:id="rId16"/>
    <p:sldId id="283" r:id="rId17"/>
    <p:sldId id="266" r:id="rId18"/>
    <p:sldId id="286" r:id="rId19"/>
    <p:sldId id="287" r:id="rId20"/>
    <p:sldId id="260" r:id="rId21"/>
    <p:sldId id="257" r:id="rId22"/>
    <p:sldId id="258" r:id="rId23"/>
    <p:sldId id="259" r:id="rId24"/>
    <p:sldId id="272" r:id="rId25"/>
    <p:sldId id="273" r:id="rId26"/>
    <p:sldId id="274" r:id="rId27"/>
    <p:sldId id="275" r:id="rId28"/>
    <p:sldId id="267" r:id="rId29"/>
    <p:sldId id="268" r:id="rId3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E3ED"/>
    <a:srgbClr val="D3F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7D755B-DD60-4D3A-8C9D-61F44AE8E985}" v="504" dt="2025-06-03T11:29:47.922"/>
    <p1510:client id="{3606E257-0F21-D644-B66E-E11A06E26011}" v="664" dt="2025-06-03T19:17:11.672"/>
    <p1510:client id="{8D40738F-AE4A-A54D-8483-4C3DF7BF998A}" v="1391" dt="2025-06-03T14:49:53.910"/>
    <p1510:client id="{EAACD898-FCDA-2442-A032-B757168D702D}" v="1018" dt="2025-06-03T19:10:14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72"/>
  </p:normalViewPr>
  <p:slideViewPr>
    <p:cSldViewPr snapToGrid="0">
      <p:cViewPr varScale="1">
        <p:scale>
          <a:sx n="112" d="100"/>
          <a:sy n="112" d="100"/>
        </p:scale>
        <p:origin x="8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3T08:02:30.40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657 0 24575,'-26'0'0,"-5"0"0,-8 0 0,1 0 0,5 2 0,8 1 0,4 5 0,0 3 0,-5 4 0,-2 1 0,0 1 0,-2 0 0,1 2 0,1 1 0,2-1 0,4-1 0,2-2 0,3 0 0,3 0 0,2 0 0,0 0 0,0 0 0,0 1 0,-2 3 0,1 0 0,-2 3 0,3-1 0,1 0 0,0 1 0,3-1 0,-1 0 0,2-2 0,3-2 0,2 0 0,2 1 0,0-1 0,0 2 0,0 2 0,0 2 0,0 5 0,0 2 0,3 0 0,3 0 0,2-5 0,1-5 0,0-3 0,0-2 0,4 2 0,1 0 0,2 3 0,1-1 0,-1 0 0,2 1 0,1-2 0,-1-1 0,0-4 0,-2-2 0,0 0 0,2-1 0,3 2 0,2 1 0,-1-2 0,-1-1 0,-3-1 0,-2-3 0,-1-1 0,1 0 0,2 0 0,4 0 0,4 0 0,7 1 0,3 2 0,1-3 0,3-1 0,-3-3 0,-3-2 0,-4 0 0,-6 0 0,-4 0 0,-2 0 0,-1 0 0,-2 0 0,1 0 0,-2 0 0,0 0 0,-3-2 0,1 0 0,-2-1 0,-2-1 0,-2 0 0,-1-1 0,-2 0 0,1-3 0,2-2 0,1-3 0,3-3 0,-1-2 0,1-1 0,-1 1 0,-1 2 0,-1 3 0,-2 3 0,0 2 0,-1-1 0,-2-1 0,2-1 0,-1-2 0,1 1 0,0-1 0,0 1 0,-1 1 0,0 0 0,0 2 0,-1 1 0,0 1 0,-2-1 0,0-2 0,0-2 0,0-2 0,0-2 0,0 0 0,0 0 0,0 2 0,0 0 0,0 1 0,0 0 0,0 0 0,0 1 0,0 1 0,0 1 0,0 2 0,0-1 0,0-1 0,0-1 0,0 0 0,0 1 0,0 1 0,0 0 0,0-2 0,0-1 0,0-3 0,0-2 0,0 1 0,0 2 0,0 2 0,-2 2 0,0 2 0,-1 0 0,-1-2 0,0-2 0,-1 0 0,1-2 0,-3 1 0,1-3 0,-2-2 0,-1 0 0,1-1 0,1 4 0,1 1 0,-1 2 0,1 0 0,-4-2 0,1 2 0,-1-1 0,1 1 0,1 1 0,1 0 0,0 1 0,-1 0 0,1 1 0,0 0 0,-1 2 0,1 2 0,1 0 0,0-1 0,-1 1 0,0-1 0,0 2 0,0-2 0,-2 1 0,0-1 0,2 0 0,0 2 0,-2-2 0,0 0 0,0 0 0,0 1 0,1 2 0,-1 1 0,-2 1 0,-4 1 0,6 0 0,1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74270-DF32-2440-8660-A7AB24B52849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C2346-B5C2-A64B-86D1-D835F1B3C5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2406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Statissta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BC2346-B5C2-A64B-86D1-D835F1B3C5CC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5725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3E598-2390-0B6E-0CA2-BAD55D2E8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D8D537B-508D-1D64-F9FA-A087A52E2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4E25E3CF-05EE-7208-1466-0BA72E0B1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err="1"/>
              <a:t>Statissta</a:t>
            </a:r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E6BF5BF-A7F2-124D-2AA7-0B9C62EEB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BC2346-B5C2-A64B-86D1-D835F1B3C5CC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1300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BC2346-B5C2-A64B-86D1-D835F1B3C5CC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303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BC2346-B5C2-A64B-86D1-D835F1B3C5CC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9630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D1448-1379-8CBA-15CB-5314EF77C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1D4B337D-1AE0-DB39-F022-74E839CF34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C6ECCC3F-E3C3-17A6-3FE7-54B021E05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err="1"/>
              <a:t>Statissta</a:t>
            </a:r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4CCA5E4-6125-9B2D-D8E0-7A5B53100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BC2346-B5C2-A64B-86D1-D835F1B3C5CC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0218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63674-71A6-BEBE-9F29-148BF0EDF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F4ABF22D-1C6C-A137-02BB-92A7B2EE87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453B7028-E1DF-B57B-6F99-5625F96429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err="1"/>
              <a:t>Statissta</a:t>
            </a:r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8864B81-7A46-7B8A-8175-DC2E2BF920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BC2346-B5C2-A64B-86D1-D835F1B3C5CC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753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62BB3-61D4-65FC-29C1-38C7D7531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31AA9F0-C5CC-171D-1739-13AF8F6D6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A4CD787-FB18-DD11-45F6-9CF5DDA63A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err="1"/>
              <a:t>Statissta</a:t>
            </a:r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7C98497-E56C-94A6-DF8B-F038BBF45C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BC2346-B5C2-A64B-86D1-D835F1B3C5CC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8180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AF1868-8B4F-7436-1720-BAA241F335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E7D27E1-274B-0CCE-27D4-08243526A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C832C02-F153-415D-DC7C-BBF4CD7EA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5F99B8C-4396-50B7-2A21-C490D1DF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D719B0E-89DF-997F-99D8-C772058FC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337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52E503-00A3-ACE6-81D1-F3F0EF22F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6C65628-3D8D-8363-7E89-6220BA2D0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3CE1A7A-7482-B641-3DF1-5F0AF1E63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75C0EBF-C879-4E46-34C7-E4ABD89B4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40A0021-A8B5-FC23-ACF9-EF1D844C1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514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9F375BE1-9A88-1A7D-7A70-03A31E7B28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C743D93-6799-12F0-4EA0-E4F381E7AB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277E28D-27BB-746A-1325-B18DAD1B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406FF5-BB44-ED52-3F62-CE3D803C4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3494D37-D2DB-2FA9-D9F3-AC1FDB8A2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089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B20791-AAAC-D56D-6895-84278DB8D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86C996-93F9-98E7-0DE1-464A1AEA8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219A18D-FD81-7BC9-01B5-FDE1B2238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097CDA0-72F9-E4F2-8F14-3F2F6772D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466D940-31AB-9ACD-9698-4D9059C47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3477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739784-0CE1-5596-06AF-C0734C63E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AA02617-2D59-D135-3AF4-08B1234D3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76B736F-7A77-2BF2-B663-FE6EC03D1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59909AC-C338-8164-D8BF-0E7051BA4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6F785B5-EFD0-FF09-2B5C-6B7C49CE3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191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551635-C9F0-3BB6-ED51-FF1F1A146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EE5BC3E-1ACF-D30C-2A6B-F2AC8BB48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31603FB-FDC3-C9B4-B3E0-D2FF938C3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0E6AA4C-21DE-F662-6CA8-7844637C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F1AC221-330C-2847-5C46-2566D37B3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857D847-939E-704B-DA40-6B954E70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5035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2DBB74-9803-C316-D72A-E66534E69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7977973-781F-B498-83F6-37A55BE79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B2F3C9F-B79D-EF30-7A7F-3025528D1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68C7995-FA61-9C50-136E-DAA85C0255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592A9D1E-151F-C49F-BA41-A648A2173E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A5FE1B1-15E8-ADAD-A2CA-E5F04A855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A17DF09-72C9-5F06-122E-1D6D9FC45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AEC48612-C67D-D41A-D914-B9D43D29D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5048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CA81E-8213-7B66-73DD-7CDAED30F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51F052C-AA79-050A-DDA4-537346C65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48E8605-3C9C-7AA1-ED69-A307CFE3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DFE00A1-1D36-33E6-F24C-C5C26B894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3523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5DBCCF6-C750-1BA0-D3D8-EA837A97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833D6FE0-D43B-D1D6-413C-291E1FCB6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0384C14-2301-4693-181E-B27BC117A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609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9F1A53-2DF1-D491-E7CA-3E9DCC848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10097B4-A2C0-0BAB-D671-FEE78C73A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E87B75D-ACFD-9ED4-1717-A2ED94303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675C67F-FE8B-6912-191A-82C2A38D6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F1AE2B1-D278-48FF-DF0C-903DC89DA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30E3144-BF2F-06E5-F4E8-30B1623A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8234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30655F-C1FB-D599-6075-BCA916599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F61A0CF-4EB1-BD0F-371E-8C9765283D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8C246FA-5345-2ED2-A385-F280EB5AE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0ECF77B-E2FE-790B-D533-0FA72401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B7C1B3E-E2B7-3820-B85D-FF685D25A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E71362E-B807-432D-4304-5EE2347C3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9924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8C78CF1C-1630-A638-41E0-A2513A1CF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DFE269A-E362-2AC3-05E5-065689D39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6B795B6-48DD-BA29-7EAF-596C30AAB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EE5303-A029-6E46-A5B3-EE95A487C2B2}" type="datetimeFigureOut">
              <a:rPr lang="da-DK" smtClean="0"/>
              <a:t>04.06.2025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4DFCCA3-3029-0794-0DD9-407C7A5BE0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E27E228-739D-F0C5-855C-439C7F6008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D1B486-DF30-824A-823B-AA0B631ED99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235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2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Film Biograf Video - Gratis vektor grafik på Pixabay">
            <a:extLst>
              <a:ext uri="{FF2B5EF4-FFF2-40B4-BE49-F238E27FC236}">
                <a16:creationId xmlns:a16="http://schemas.microsoft.com/office/drawing/2014/main" id="{FA2C2407-146F-3BDE-71FF-A344AABDA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0" r="-1" b="1649"/>
          <a:stretch>
            <a:fillRect/>
          </a:stretch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6CF4180-6587-DCB7-FF3B-8F5E33B4F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da-DK" sz="5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da-DK" sz="500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I’ll</a:t>
            </a:r>
            <a:r>
              <a:rPr lang="da-DK" sz="5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Be </a:t>
            </a:r>
            <a:r>
              <a:rPr lang="da-DK" sz="500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Watching</a:t>
            </a:r>
            <a:r>
              <a:rPr lang="da-DK" sz="5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500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</a:t>
            </a:r>
            <a:r>
              <a:rPr lang="da-DK" sz="5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08D2671-638B-A698-467B-E2AB926D7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da-DK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Khatara</a:t>
            </a:r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Marie, Sophie &amp; Kamma</a:t>
            </a: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761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5C1ACC-25AE-A9DC-BAE1-287469C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5672830-D5A3-85A6-E865-440A1D096317}"/>
              </a:ext>
            </a:extLst>
          </p:cNvPr>
          <p:cNvSpPr/>
          <p:nvPr/>
        </p:nvSpPr>
        <p:spPr>
          <a:xfrm>
            <a:off x="676894" y="444165"/>
            <a:ext cx="10810256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790BDF-D7C7-BD35-0914-DBF37F832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484934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Filmiske virkemidler – Perspektiver og kompositioner </a:t>
            </a:r>
          </a:p>
        </p:txBody>
      </p:sp>
      <p:pic>
        <p:nvPicPr>
          <p:cNvPr id="6" name="Billede 5" descr="Et billede, der indeholder udendørs, tøj, person, træ&#10;&#10;Indhold genereret af kunstig intelligens kan være forkert.">
            <a:extLst>
              <a:ext uri="{FF2B5EF4-FFF2-40B4-BE49-F238E27FC236}">
                <a16:creationId xmlns:a16="http://schemas.microsoft.com/office/drawing/2014/main" id="{6415766D-8A89-A8FE-8F8F-D2651A69D7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214" y="2131061"/>
            <a:ext cx="2333057" cy="12316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Billede 6" descr="Et billede, der indeholder mur, indendørs, skærmbillede, billedramme&#10;&#10;Indhold genereret af kunstig intelligens kan være forkert.">
            <a:extLst>
              <a:ext uri="{FF2B5EF4-FFF2-40B4-BE49-F238E27FC236}">
                <a16:creationId xmlns:a16="http://schemas.microsoft.com/office/drawing/2014/main" id="{A9D2E210-1644-14C8-2B28-0ACCB476A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1231" y="3619681"/>
            <a:ext cx="2333057" cy="13298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Billede 8" descr="Et billede, der indeholder udendørs, tøj, træ, græs&#10;&#10;Indhold genereret af kunstig intelligens kan være forkert.">
            <a:extLst>
              <a:ext uri="{FF2B5EF4-FFF2-40B4-BE49-F238E27FC236}">
                <a16:creationId xmlns:a16="http://schemas.microsoft.com/office/drawing/2014/main" id="{4E30D546-ED76-FE3C-562C-AE8562F0B2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1230" y="5206502"/>
            <a:ext cx="2333057" cy="15085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Billede 9" descr="Et billede, der indeholder tøj, person, Ansigt, mur&#10;&#10;Indhold genereret af kunstig intelligens kan være forkert.">
            <a:extLst>
              <a:ext uri="{FF2B5EF4-FFF2-40B4-BE49-F238E27FC236}">
                <a16:creationId xmlns:a16="http://schemas.microsoft.com/office/drawing/2014/main" id="{828AEF37-29F3-BF18-6672-290FC10ED1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5530" y="2103334"/>
            <a:ext cx="2413476" cy="12870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Billede 10" descr="Et billede, der indeholder person, Ansigt, kys, tøj&#10;&#10;Indhold genereret af kunstig intelligens kan være forkert.">
            <a:extLst>
              <a:ext uri="{FF2B5EF4-FFF2-40B4-BE49-F238E27FC236}">
                <a16:creationId xmlns:a16="http://schemas.microsoft.com/office/drawing/2014/main" id="{1A809DAD-4BC9-203C-EB61-6E8EDE9D69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5530" y="3605132"/>
            <a:ext cx="2413476" cy="1334500"/>
          </a:xfrm>
          <a:prstGeom prst="rect">
            <a:avLst/>
          </a:prstGeom>
        </p:spPr>
      </p:pic>
      <p:pic>
        <p:nvPicPr>
          <p:cNvPr id="12" name="Billede 11" descr="Et billede, der indeholder tøj, person, træ, udendørs&#10;&#10;Indhold genereret af kunstig intelligens kan være forkert.">
            <a:extLst>
              <a:ext uri="{FF2B5EF4-FFF2-40B4-BE49-F238E27FC236}">
                <a16:creationId xmlns:a16="http://schemas.microsoft.com/office/drawing/2014/main" id="{39255F91-3AAE-0E8A-A600-5318FC8C7F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5530" y="5210035"/>
            <a:ext cx="2413476" cy="15143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lede 12" descr="Et billede, der indeholder udendørs, tøj, person, græs&#10;&#10;Indhold genereret af kunstig intelligens kan være forkert.">
            <a:extLst>
              <a:ext uri="{FF2B5EF4-FFF2-40B4-BE49-F238E27FC236}">
                <a16:creationId xmlns:a16="http://schemas.microsoft.com/office/drawing/2014/main" id="{38B01891-1117-D915-D88A-45F6C46FE0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5849" y="3353383"/>
            <a:ext cx="3060065" cy="16814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lede 13" descr="Et billede, der indeholder udendørs, tøj, person, træ&#10;&#10;Indhold genereret af kunstig intelligens kan være forkert.">
            <a:extLst>
              <a:ext uri="{FF2B5EF4-FFF2-40B4-BE49-F238E27FC236}">
                <a16:creationId xmlns:a16="http://schemas.microsoft.com/office/drawing/2014/main" id="{7287BCF7-6533-53FF-4817-C8AF4D195F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086" y="3429294"/>
            <a:ext cx="2984627" cy="16814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kstfelt 15">
            <a:extLst>
              <a:ext uri="{FF2B5EF4-FFF2-40B4-BE49-F238E27FC236}">
                <a16:creationId xmlns:a16="http://schemas.microsoft.com/office/drawing/2014/main" id="{0C807FD0-FDF5-A6D3-74EE-8B9F307EB1DB}"/>
              </a:ext>
            </a:extLst>
          </p:cNvPr>
          <p:cNvSpPr txBox="1"/>
          <p:nvPr/>
        </p:nvSpPr>
        <p:spPr>
          <a:xfrm>
            <a:off x="729246" y="2911883"/>
            <a:ext cx="17988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Frøperspektiv</a:t>
            </a:r>
            <a:r>
              <a:rPr lang="da-DK"/>
              <a:t> 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10E6605C-9051-1BF8-20F0-F3A9C77C7CB5}"/>
              </a:ext>
            </a:extLst>
          </p:cNvPr>
          <p:cNvSpPr txBox="1"/>
          <p:nvPr/>
        </p:nvSpPr>
        <p:spPr>
          <a:xfrm>
            <a:off x="9216227" y="2806006"/>
            <a:ext cx="2619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Trekantskomposition</a:t>
            </a:r>
            <a:r>
              <a:rPr lang="da-DK"/>
              <a:t> 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A09F5AF2-0FEC-5328-0F92-9CF158ED8E94}"/>
              </a:ext>
            </a:extLst>
          </p:cNvPr>
          <p:cNvSpPr txBox="1"/>
          <p:nvPr/>
        </p:nvSpPr>
        <p:spPr>
          <a:xfrm>
            <a:off x="3464063" y="1710265"/>
            <a:ext cx="22685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Normalperspektiv</a:t>
            </a:r>
            <a:r>
              <a:rPr lang="da-DK"/>
              <a:t> 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CA85664-EE77-9D3C-A0E6-BCD986672BDB}"/>
              </a:ext>
            </a:extLst>
          </p:cNvPr>
          <p:cNvSpPr txBox="1"/>
          <p:nvPr/>
        </p:nvSpPr>
        <p:spPr>
          <a:xfrm>
            <a:off x="6544526" y="1719546"/>
            <a:ext cx="14505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To-skuddet</a:t>
            </a:r>
          </a:p>
        </p:txBody>
      </p:sp>
      <p:cxnSp>
        <p:nvCxnSpPr>
          <p:cNvPr id="27" name="Lige forbindelse 26">
            <a:extLst>
              <a:ext uri="{FF2B5EF4-FFF2-40B4-BE49-F238E27FC236}">
                <a16:creationId xmlns:a16="http://schemas.microsoft.com/office/drawing/2014/main" id="{C3410E2D-1987-1517-0E60-DA9549EBC9F5}"/>
              </a:ext>
            </a:extLst>
          </p:cNvPr>
          <p:cNvCxnSpPr>
            <a:cxnSpLocks/>
          </p:cNvCxnSpPr>
          <p:nvPr/>
        </p:nvCxnSpPr>
        <p:spPr>
          <a:xfrm>
            <a:off x="3327991" y="1719546"/>
            <a:ext cx="0" cy="50048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Lige forbindelse 29">
            <a:extLst>
              <a:ext uri="{FF2B5EF4-FFF2-40B4-BE49-F238E27FC236}">
                <a16:creationId xmlns:a16="http://schemas.microsoft.com/office/drawing/2014/main" id="{A8D5782B-04E4-F9BF-6565-E575FD47BA1B}"/>
              </a:ext>
            </a:extLst>
          </p:cNvPr>
          <p:cNvCxnSpPr>
            <a:cxnSpLocks/>
          </p:cNvCxnSpPr>
          <p:nvPr/>
        </p:nvCxnSpPr>
        <p:spPr>
          <a:xfrm>
            <a:off x="5979042" y="1719546"/>
            <a:ext cx="0" cy="50048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>
            <a:extLst>
              <a:ext uri="{FF2B5EF4-FFF2-40B4-BE49-F238E27FC236}">
                <a16:creationId xmlns:a16="http://schemas.microsoft.com/office/drawing/2014/main" id="{99F205E5-285A-AA00-9813-49C9C8A30418}"/>
              </a:ext>
            </a:extLst>
          </p:cNvPr>
          <p:cNvCxnSpPr>
            <a:cxnSpLocks/>
          </p:cNvCxnSpPr>
          <p:nvPr/>
        </p:nvCxnSpPr>
        <p:spPr>
          <a:xfrm>
            <a:off x="8796670" y="1710265"/>
            <a:ext cx="0" cy="50048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2" descr="Filmstripe Film - Gratis vektor grafik på Pixabay">
            <a:extLst>
              <a:ext uri="{FF2B5EF4-FFF2-40B4-BE49-F238E27FC236}">
                <a16:creationId xmlns:a16="http://schemas.microsoft.com/office/drawing/2014/main" id="{8144DA16-BB66-BF72-2614-5B7BF0535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746">
            <a:off x="8177600" y="-1379517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497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3E1F7-6C8E-FD95-67EA-693CB2906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mstripe Film - Gratis vektor grafik på Pixabay">
            <a:extLst>
              <a:ext uri="{FF2B5EF4-FFF2-40B4-BE49-F238E27FC236}">
                <a16:creationId xmlns:a16="http://schemas.microsoft.com/office/drawing/2014/main" id="{D8FC63FC-4190-8594-A4E4-9AB7E77E0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746">
            <a:off x="-1496292" y="5389416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33A4514-1C2D-DEFB-93D9-3A719701FBDF}"/>
              </a:ext>
            </a:extLst>
          </p:cNvPr>
          <p:cNvSpPr/>
          <p:nvPr/>
        </p:nvSpPr>
        <p:spPr>
          <a:xfrm>
            <a:off x="676894" y="444165"/>
            <a:ext cx="10810256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91186A9-4CBB-77B6-7538-645065F2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484934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Filmiske virkemidler – Filmisk tid  </a:t>
            </a:r>
          </a:p>
        </p:txBody>
      </p:sp>
      <p:pic>
        <p:nvPicPr>
          <p:cNvPr id="7" name="Picture 2" descr="Filmstripe Film - Gratis vektor grafik på Pixabay">
            <a:extLst>
              <a:ext uri="{FF2B5EF4-FFF2-40B4-BE49-F238E27FC236}">
                <a16:creationId xmlns:a16="http://schemas.microsoft.com/office/drawing/2014/main" id="{16CB7A10-AD79-876C-4D3C-FD3269D52B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931242" y="818381"/>
            <a:ext cx="4701362" cy="603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ilmstripe Film - Gratis vektor grafik på Pixabay">
            <a:extLst>
              <a:ext uri="{FF2B5EF4-FFF2-40B4-BE49-F238E27FC236}">
                <a16:creationId xmlns:a16="http://schemas.microsoft.com/office/drawing/2014/main" id="{3E51AA97-EDC1-4974-D751-6B783EC42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6652437" y="839643"/>
            <a:ext cx="4701362" cy="603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BEAA4AA3-7254-1620-5C2D-C135592694A4}"/>
              </a:ext>
            </a:extLst>
          </p:cNvPr>
          <p:cNvSpPr txBox="1"/>
          <p:nvPr/>
        </p:nvSpPr>
        <p:spPr>
          <a:xfrm>
            <a:off x="2366448" y="3213556"/>
            <a:ext cx="1830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Fortællerytme</a:t>
            </a:r>
            <a:r>
              <a:rPr lang="da-DK"/>
              <a:t> 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434EED8B-2C09-B8B5-4769-C9025C377604}"/>
              </a:ext>
            </a:extLst>
          </p:cNvPr>
          <p:cNvSpPr txBox="1"/>
          <p:nvPr/>
        </p:nvSpPr>
        <p:spPr>
          <a:xfrm>
            <a:off x="8535682" y="3213556"/>
            <a:ext cx="9989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Realtid</a:t>
            </a:r>
          </a:p>
        </p:txBody>
      </p:sp>
      <p:pic>
        <p:nvPicPr>
          <p:cNvPr id="14" name="Grafik 13" descr="Vækkeur kontur">
            <a:extLst>
              <a:ext uri="{FF2B5EF4-FFF2-40B4-BE49-F238E27FC236}">
                <a16:creationId xmlns:a16="http://schemas.microsoft.com/office/drawing/2014/main" id="{79A4BC71-53B8-FA6A-D93B-3C725DECA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5682" y="3729356"/>
            <a:ext cx="1097459" cy="1097459"/>
          </a:xfrm>
          <a:prstGeom prst="rect">
            <a:avLst/>
          </a:prstGeom>
        </p:spPr>
      </p:pic>
      <p:pic>
        <p:nvPicPr>
          <p:cNvPr id="18" name="Grafik 17" descr="Hjerteslag kontur">
            <a:extLst>
              <a:ext uri="{FF2B5EF4-FFF2-40B4-BE49-F238E27FC236}">
                <a16:creationId xmlns:a16="http://schemas.microsoft.com/office/drawing/2014/main" id="{66F81F5C-0ACD-683A-2C5F-BE0836178D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00100" y="3859453"/>
            <a:ext cx="1977563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61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30ACE1-49D7-7C21-6D9B-BFC6140F4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mstripe Film - Gratis vektor grafik på Pixabay">
            <a:extLst>
              <a:ext uri="{FF2B5EF4-FFF2-40B4-BE49-F238E27FC236}">
                <a16:creationId xmlns:a16="http://schemas.microsoft.com/office/drawing/2014/main" id="{F5F601D8-ECB7-2324-1C6B-F81E4BA95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3184">
            <a:off x="8594765" y="5231114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B86EAC43-E2B8-062B-3B7A-DE828487BFB3}"/>
              </a:ext>
            </a:extLst>
          </p:cNvPr>
          <p:cNvSpPr/>
          <p:nvPr/>
        </p:nvSpPr>
        <p:spPr>
          <a:xfrm>
            <a:off x="676894" y="444165"/>
            <a:ext cx="10810256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CEABCEC-631B-E5F4-B674-4047BB521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926" y="361383"/>
            <a:ext cx="11484934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Filmiske virkemidler – Kameraføring og dybdekomposition 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F6C1B843-7C79-79C9-982D-742D1784C659}"/>
              </a:ext>
            </a:extLst>
          </p:cNvPr>
          <p:cNvSpPr txBox="1"/>
          <p:nvPr/>
        </p:nvSpPr>
        <p:spPr>
          <a:xfrm>
            <a:off x="838200" y="1972339"/>
            <a:ext cx="4261488" cy="2693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Håndholdt kamera</a:t>
            </a:r>
          </a:p>
          <a:p>
            <a:pPr>
              <a:lnSpc>
                <a:spcPct val="150000"/>
              </a:lnSpc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Bruges i huset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Rystelser → subjektivt → realisme + kaos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Klassisk gyservirkemiddel </a:t>
            </a:r>
          </a:p>
          <a:p>
            <a:endParaRPr lang="da-DK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a-DK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6C99A5A4-8841-DA9B-B54A-90AD8D20F83F}"/>
              </a:ext>
            </a:extLst>
          </p:cNvPr>
          <p:cNvSpPr txBox="1"/>
          <p:nvPr/>
        </p:nvSpPr>
        <p:spPr>
          <a:xfrm>
            <a:off x="2423191" y="4018830"/>
            <a:ext cx="17059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Autokamera</a:t>
            </a:r>
          </a:p>
          <a:p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1FB741E6-15CA-6384-6EA6-FFE4560D2092}"/>
              </a:ext>
            </a:extLst>
          </p:cNvPr>
          <p:cNvSpPr txBox="1"/>
          <p:nvPr/>
        </p:nvSpPr>
        <p:spPr>
          <a:xfrm>
            <a:off x="8059479" y="1972339"/>
            <a:ext cx="24593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Dybdekomposition</a:t>
            </a:r>
          </a:p>
        </p:txBody>
      </p:sp>
      <p:pic>
        <p:nvPicPr>
          <p:cNvPr id="10" name="Billede 9" descr="Et billede, der indeholder udendørs, sky, træ, græs&#10;&#10;Indhold genereret af kunstig intelligens kan være forkert.">
            <a:extLst>
              <a:ext uri="{FF2B5EF4-FFF2-40B4-BE49-F238E27FC236}">
                <a16:creationId xmlns:a16="http://schemas.microsoft.com/office/drawing/2014/main" id="{4E6701EF-AFF2-8EED-B749-49B62C6D4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80" y="4455555"/>
            <a:ext cx="3110569" cy="18505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Billede 10" descr="Et billede, der indeholder tekst, udendørs, forrude, bil&#10;&#10;Indhold genereret af kunstig intelligens kan være forkert.">
            <a:extLst>
              <a:ext uri="{FF2B5EF4-FFF2-40B4-BE49-F238E27FC236}">
                <a16:creationId xmlns:a16="http://schemas.microsoft.com/office/drawing/2014/main" id="{41515E09-7141-0452-B9D9-E9F9E11E9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733" y="4458924"/>
            <a:ext cx="3241075" cy="18712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Billede 11" descr="Et billede, der indeholder udendørs, tøj, person, træ&#10;&#10;Indhold genereret af kunstig intelligens kan være forkert.">
            <a:extLst>
              <a:ext uri="{FF2B5EF4-FFF2-40B4-BE49-F238E27FC236}">
                <a16:creationId xmlns:a16="http://schemas.microsoft.com/office/drawing/2014/main" id="{96D53B6B-2654-D5A6-81BE-96E49E5ED7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314" y="2426020"/>
            <a:ext cx="4521378" cy="2718550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Håndskrift 12">
                <a:extLst>
                  <a:ext uri="{FF2B5EF4-FFF2-40B4-BE49-F238E27FC236}">
                    <a16:creationId xmlns:a16="http://schemas.microsoft.com/office/drawing/2014/main" id="{06D9CE9C-2BCB-8105-ACA8-3D678E44FD2D}"/>
                  </a:ext>
                </a:extLst>
              </p14:cNvPr>
              <p14:cNvContentPartPr/>
              <p14:nvPr/>
            </p14:nvContentPartPr>
            <p14:xfrm>
              <a:off x="7378158" y="3916331"/>
              <a:ext cx="367200" cy="411840"/>
            </p14:xfrm>
          </p:contentPart>
        </mc:Choice>
        <mc:Fallback xmlns="">
          <p:pic>
            <p:nvPicPr>
              <p:cNvPr id="13" name="Håndskrift 12">
                <a:extLst>
                  <a:ext uri="{FF2B5EF4-FFF2-40B4-BE49-F238E27FC236}">
                    <a16:creationId xmlns:a16="http://schemas.microsoft.com/office/drawing/2014/main" id="{06D9CE9C-2BCB-8105-ACA8-3D678E44FD2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72038" y="3910216"/>
                <a:ext cx="379440" cy="42406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4778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D14E89-AAC8-71C3-569B-C4E813CD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BE4C4B59-F640-C3BE-19AD-A95463F9C4C6}"/>
              </a:ext>
            </a:extLst>
          </p:cNvPr>
          <p:cNvSpPr/>
          <p:nvPr/>
        </p:nvSpPr>
        <p:spPr>
          <a:xfrm>
            <a:off x="676894" y="444165"/>
            <a:ext cx="10810256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9BCC99-A0FD-9B1C-195E-2F6A9802A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484934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Filmiske virkemidler – Lydsiden </a:t>
            </a:r>
          </a:p>
        </p:txBody>
      </p:sp>
      <p:pic>
        <p:nvPicPr>
          <p:cNvPr id="4" name="Picture 2" descr="Filmstripe Film - Gratis vektor grafik på Pixabay">
            <a:extLst>
              <a:ext uri="{FF2B5EF4-FFF2-40B4-BE49-F238E27FC236}">
                <a16:creationId xmlns:a16="http://schemas.microsoft.com/office/drawing/2014/main" id="{92D0568D-D685-0CDC-E6EA-38A6209EF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746">
            <a:off x="8220130" y="-1517741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 descr="Filmstrimmel kontur">
            <a:extLst>
              <a:ext uri="{FF2B5EF4-FFF2-40B4-BE49-F238E27FC236}">
                <a16:creationId xmlns:a16="http://schemas.microsoft.com/office/drawing/2014/main" id="{34E076AB-BE37-C1B2-9D6E-DBB5A7A5C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3593308" y="-2105820"/>
            <a:ext cx="5005388" cy="12192001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56F35A24-C859-EB25-5309-C57A51738D1D}"/>
              </a:ext>
            </a:extLst>
          </p:cNvPr>
          <p:cNvSpPr txBox="1"/>
          <p:nvPr/>
        </p:nvSpPr>
        <p:spPr>
          <a:xfrm>
            <a:off x="1461990" y="3682929"/>
            <a:ext cx="2412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Ikke-</a:t>
            </a:r>
            <a:r>
              <a:rPr lang="da-DK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diegetisk</a:t>
            </a:r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 lyd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1A43D41C-F944-8056-80AC-2C3B2BF1F5BD}"/>
              </a:ext>
            </a:extLst>
          </p:cNvPr>
          <p:cNvSpPr txBox="1"/>
          <p:nvPr/>
        </p:nvSpPr>
        <p:spPr>
          <a:xfrm>
            <a:off x="5141251" y="3686993"/>
            <a:ext cx="1909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Diegetisk</a:t>
            </a:r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 lyd 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AB2FA762-5665-578B-738B-5A1DC226FD1C}"/>
              </a:ext>
            </a:extLst>
          </p:cNvPr>
          <p:cNvSpPr txBox="1"/>
          <p:nvPr/>
        </p:nvSpPr>
        <p:spPr>
          <a:xfrm>
            <a:off x="8745964" y="3686992"/>
            <a:ext cx="1339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Effektlyd</a:t>
            </a:r>
          </a:p>
        </p:txBody>
      </p:sp>
    </p:spTree>
    <p:extLst>
      <p:ext uri="{BB962C8B-B14F-4D97-AF65-F5344CB8AC3E}">
        <p14:creationId xmlns:p14="http://schemas.microsoft.com/office/powerpoint/2010/main" val="1557379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465830-7DD1-A8CF-A2EC-C08F1312A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05A9826-150F-8046-87E1-3AC72A90B5CF}"/>
              </a:ext>
            </a:extLst>
          </p:cNvPr>
          <p:cNvSpPr/>
          <p:nvPr/>
        </p:nvSpPr>
        <p:spPr>
          <a:xfrm>
            <a:off x="676894" y="444165"/>
            <a:ext cx="10810256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E97A1A-67EF-CA92-BF39-ED6AB3969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94" y="361383"/>
            <a:ext cx="11484934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Filmiske virkemidler – Belysning </a:t>
            </a:r>
          </a:p>
        </p:txBody>
      </p:sp>
      <p:pic>
        <p:nvPicPr>
          <p:cNvPr id="4" name="Picture 2" descr="Filmstripe Film - Gratis vektor grafik på Pixabay">
            <a:extLst>
              <a:ext uri="{FF2B5EF4-FFF2-40B4-BE49-F238E27FC236}">
                <a16:creationId xmlns:a16="http://schemas.microsoft.com/office/drawing/2014/main" id="{D880B8CF-CD9F-840F-BE31-344F4C36B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746">
            <a:off x="-1631984" y="5574300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F784686A-5947-8BE2-7000-1C6AF676F692}"/>
              </a:ext>
            </a:extLst>
          </p:cNvPr>
          <p:cNvSpPr txBox="1"/>
          <p:nvPr/>
        </p:nvSpPr>
        <p:spPr>
          <a:xfrm>
            <a:off x="1764481" y="2227685"/>
            <a:ext cx="25138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High-Key (Udenfor)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17BC9086-782A-DE07-D3D8-1B3E9DF6EC1D}"/>
              </a:ext>
            </a:extLst>
          </p:cNvPr>
          <p:cNvSpPr txBox="1"/>
          <p:nvPr/>
        </p:nvSpPr>
        <p:spPr>
          <a:xfrm>
            <a:off x="7691119" y="2227685"/>
            <a:ext cx="24354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Low-</a:t>
            </a:r>
            <a:r>
              <a:rPr lang="da-DK" sz="220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 (Indenfor)</a:t>
            </a:r>
          </a:p>
        </p:txBody>
      </p:sp>
      <p:pic>
        <p:nvPicPr>
          <p:cNvPr id="10" name="Billede 9" descr="Et billede, der indeholder udendørs, tøj, person, græs&#10;&#10;Indhold genereret af kunstig intelligens kan være forkert.">
            <a:extLst>
              <a:ext uri="{FF2B5EF4-FFF2-40B4-BE49-F238E27FC236}">
                <a16:creationId xmlns:a16="http://schemas.microsoft.com/office/drawing/2014/main" id="{41288935-609E-EE18-06E7-F9EE7FC25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94" y="2849768"/>
            <a:ext cx="4689004" cy="27838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Billede 10" descr="Et billede, der indeholder mur, indendørs, tøj, menneske&#10;&#10;Indhold genereret af kunstig intelligens kan være forkert.">
            <a:extLst>
              <a:ext uri="{FF2B5EF4-FFF2-40B4-BE49-F238E27FC236}">
                <a16:creationId xmlns:a16="http://schemas.microsoft.com/office/drawing/2014/main" id="{96EAD7BB-7D3B-4C81-69FA-DAC2888FAE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355" y="2849769"/>
            <a:ext cx="4689004" cy="27838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4281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2AEF72-0038-60B6-D0CA-A4838F039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mstripe Film - Gratis vektor grafik på Pixabay">
            <a:extLst>
              <a:ext uri="{FF2B5EF4-FFF2-40B4-BE49-F238E27FC236}">
                <a16:creationId xmlns:a16="http://schemas.microsoft.com/office/drawing/2014/main" id="{676A99FD-8582-CFB2-F107-D63BCA4E7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6841">
            <a:off x="7983834" y="5478484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6E7FA954-9770-725D-EE46-D9EAB40DF9D4}"/>
              </a:ext>
            </a:extLst>
          </p:cNvPr>
          <p:cNvSpPr/>
          <p:nvPr/>
        </p:nvSpPr>
        <p:spPr>
          <a:xfrm>
            <a:off x="676894" y="444165"/>
            <a:ext cx="10810256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E523DB-1943-A95F-4649-59AC5C31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66" y="361383"/>
            <a:ext cx="11484934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Filmiske virkemidler – Farver og symbolik  </a:t>
            </a:r>
          </a:p>
        </p:txBody>
      </p:sp>
      <p:pic>
        <p:nvPicPr>
          <p:cNvPr id="7" name="Billede 6" descr="Et billede, der indeholder udendørs, person, blomst, plante&#10;&#10;Indhold genereret af kunstig intelligens kan være forkert.">
            <a:extLst>
              <a:ext uri="{FF2B5EF4-FFF2-40B4-BE49-F238E27FC236}">
                <a16:creationId xmlns:a16="http://schemas.microsoft.com/office/drawing/2014/main" id="{88567232-79CE-A0BE-72B9-CEAEE0075C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2663859"/>
            <a:ext cx="4572000" cy="25768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11670D9D-9F9E-89D1-797D-09D8527C4A34}"/>
              </a:ext>
            </a:extLst>
          </p:cNvPr>
          <p:cNvSpPr txBox="1"/>
          <p:nvPr/>
        </p:nvSpPr>
        <p:spPr>
          <a:xfrm>
            <a:off x="7869984" y="2150190"/>
            <a:ext cx="26623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Farvesymbolik (Gul) 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E11DA13-9504-F833-9826-38284FAAD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472" y="1779507"/>
            <a:ext cx="3588450" cy="21727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DC6752A9-6797-C9E4-BE08-62D3B5526F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472" y="4260873"/>
            <a:ext cx="3588450" cy="24652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Højre klammeparentes 10">
            <a:extLst>
              <a:ext uri="{FF2B5EF4-FFF2-40B4-BE49-F238E27FC236}">
                <a16:creationId xmlns:a16="http://schemas.microsoft.com/office/drawing/2014/main" id="{2C8F4EF4-AFA4-6EAF-4123-6211A1136C05}"/>
              </a:ext>
            </a:extLst>
          </p:cNvPr>
          <p:cNvSpPr/>
          <p:nvPr/>
        </p:nvSpPr>
        <p:spPr>
          <a:xfrm>
            <a:off x="4254330" y="2296189"/>
            <a:ext cx="511185" cy="113940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F7D6CCEA-5372-4693-E2EE-CC4DBC2ABD2E}"/>
              </a:ext>
            </a:extLst>
          </p:cNvPr>
          <p:cNvSpPr txBox="1"/>
          <p:nvPr/>
        </p:nvSpPr>
        <p:spPr>
          <a:xfrm>
            <a:off x="4808344" y="2681224"/>
            <a:ext cx="16666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Varme farver</a:t>
            </a:r>
          </a:p>
        </p:txBody>
      </p:sp>
      <p:sp>
        <p:nvSpPr>
          <p:cNvPr id="13" name="Højre klammeparentes 12">
            <a:extLst>
              <a:ext uri="{FF2B5EF4-FFF2-40B4-BE49-F238E27FC236}">
                <a16:creationId xmlns:a16="http://schemas.microsoft.com/office/drawing/2014/main" id="{08B86AD1-D0B1-C37D-8487-3A1B3A308DF1}"/>
              </a:ext>
            </a:extLst>
          </p:cNvPr>
          <p:cNvSpPr/>
          <p:nvPr/>
        </p:nvSpPr>
        <p:spPr>
          <a:xfrm>
            <a:off x="4310219" y="4923796"/>
            <a:ext cx="511185" cy="113940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96EDFB38-DEA1-429C-5C91-87EF1DFEC7A2}"/>
              </a:ext>
            </a:extLst>
          </p:cNvPr>
          <p:cNvSpPr txBox="1"/>
          <p:nvPr/>
        </p:nvSpPr>
        <p:spPr>
          <a:xfrm>
            <a:off x="4871630" y="5278053"/>
            <a:ext cx="16033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Naturligt lys</a:t>
            </a:r>
          </a:p>
        </p:txBody>
      </p:sp>
    </p:spTree>
    <p:extLst>
      <p:ext uri="{BB962C8B-B14F-4D97-AF65-F5344CB8AC3E}">
        <p14:creationId xmlns:p14="http://schemas.microsoft.com/office/powerpoint/2010/main" val="1043099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66935C-E562-85DB-1D52-B3C8154BC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D1BE479-9244-07C1-FF7C-8B1CBE4EF82A}"/>
              </a:ext>
            </a:extLst>
          </p:cNvPr>
          <p:cNvSpPr/>
          <p:nvPr/>
        </p:nvSpPr>
        <p:spPr>
          <a:xfrm>
            <a:off x="676894" y="444165"/>
            <a:ext cx="10810256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162278-7BC9-E767-CEAC-19C0F3AD9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484934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Filmiske virkemidler – Intertekstualitet  </a:t>
            </a:r>
          </a:p>
        </p:txBody>
      </p:sp>
      <p:pic>
        <p:nvPicPr>
          <p:cNvPr id="7" name="Billede 6" descr="Et billede, der indeholder udendørs, sky, træ, græs&#10;&#10;Indhold genereret af kunstig intelligens kan være forkert.">
            <a:extLst>
              <a:ext uri="{FF2B5EF4-FFF2-40B4-BE49-F238E27FC236}">
                <a16:creationId xmlns:a16="http://schemas.microsoft.com/office/drawing/2014/main" id="{19E59FD5-9B69-D82F-0C22-2793D0325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361" y="1814549"/>
            <a:ext cx="5614306" cy="33401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2" descr="Stranger Things (TV Series 2016–2025) - IMDb">
            <a:extLst>
              <a:ext uri="{FF2B5EF4-FFF2-40B4-BE49-F238E27FC236}">
                <a16:creationId xmlns:a16="http://schemas.microsoft.com/office/drawing/2014/main" id="{B66B0220-A2AA-B9CE-BD9E-8DA732506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854" y="1814549"/>
            <a:ext cx="4048662" cy="467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B8E5B437-90A4-1A4A-D47A-9E1128A74AD2}"/>
              </a:ext>
            </a:extLst>
          </p:cNvPr>
          <p:cNvSpPr txBox="1"/>
          <p:nvPr/>
        </p:nvSpPr>
        <p:spPr>
          <a:xfrm>
            <a:off x="498577" y="5154688"/>
            <a:ext cx="6583277" cy="1554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– “</a:t>
            </a:r>
            <a:r>
              <a:rPr lang="da-DK" sz="2200" err="1">
                <a:latin typeface="Times New Roman" panose="02020603050405020304" pitchFamily="18" charset="0"/>
                <a:cs typeface="Times New Roman" panose="02020603050405020304" pitchFamily="18" charset="0"/>
              </a:rPr>
              <a:t>I’ll</a:t>
            </a: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da-DK" sz="220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Watching</a:t>
            </a: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a-DK" sz="220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” = reference til </a:t>
            </a:r>
            <a:r>
              <a:rPr lang="da-DK" sz="22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Stranger</a:t>
            </a:r>
            <a:r>
              <a:rPr lang="da-DK" sz="2200" i="1">
                <a:latin typeface="Times New Roman" panose="02020603050405020304" pitchFamily="18" charset="0"/>
                <a:cs typeface="Times New Roman" panose="02020603050405020304" pitchFamily="18" charset="0"/>
              </a:rPr>
              <a:t> Things</a:t>
            </a:r>
            <a:b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– Lydsignatur → dæmon holder øje</a:t>
            </a:r>
            <a:b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– Giver genkendelighed og ekstra uhygge </a:t>
            </a:r>
          </a:p>
        </p:txBody>
      </p:sp>
    </p:spTree>
    <p:extLst>
      <p:ext uri="{BB962C8B-B14F-4D97-AF65-F5344CB8AC3E}">
        <p14:creationId xmlns:p14="http://schemas.microsoft.com/office/powerpoint/2010/main" val="298970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86B642-868A-449F-51CF-A5775F1C7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4CAB852-8E3C-0B7D-AEBC-6F8F1E909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68" y="1941796"/>
            <a:ext cx="4684295" cy="4468297"/>
          </a:xfrm>
        </p:spPr>
        <p:txBody>
          <a:bodyPr/>
          <a:lstStyle/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Startscene og slutscene (kørerscenen) er spejlet</a:t>
            </a: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Cirkulær fortælling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C70BFFE-96D2-36DF-ACAD-F8E192B872CD}"/>
              </a:ext>
            </a:extLst>
          </p:cNvPr>
          <p:cNvSpPr/>
          <p:nvPr/>
        </p:nvSpPr>
        <p:spPr>
          <a:xfrm>
            <a:off x="474003" y="447907"/>
            <a:ext cx="7817589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32AF2A-CEB5-9607-46E9-B8265FC81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481" y="365125"/>
            <a:ext cx="4252980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Kamera</a:t>
            </a:r>
          </a:p>
        </p:txBody>
      </p:sp>
      <p:pic>
        <p:nvPicPr>
          <p:cNvPr id="6" name="Billede 5" descr="Et billede, der indeholder udendørs, sky, træ, vej/gade&#10;&#10;AI-genereret indhold kan være ukorrekt.">
            <a:extLst>
              <a:ext uri="{FF2B5EF4-FFF2-40B4-BE49-F238E27FC236}">
                <a16:creationId xmlns:a16="http://schemas.microsoft.com/office/drawing/2014/main" id="{B1E81B66-BEFA-3EBF-E161-9DAB730DB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01" y="3951695"/>
            <a:ext cx="3367739" cy="1849651"/>
          </a:xfrm>
          <a:prstGeom prst="rect">
            <a:avLst/>
          </a:prstGeom>
        </p:spPr>
      </p:pic>
      <p:pic>
        <p:nvPicPr>
          <p:cNvPr id="8" name="Billede 7" descr="Et billede, der indeholder udendørs, græs, sky, bilspejl&#10;&#10;AI-genereret indhold kan være ukorrekt.">
            <a:extLst>
              <a:ext uri="{FF2B5EF4-FFF2-40B4-BE49-F238E27FC236}">
                <a16:creationId xmlns:a16="http://schemas.microsoft.com/office/drawing/2014/main" id="{0C265BF1-503D-1099-5ED6-306E9867A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760" y="3982964"/>
            <a:ext cx="3363131" cy="1824192"/>
          </a:xfrm>
          <a:prstGeom prst="rect">
            <a:avLst/>
          </a:prstGeom>
        </p:spPr>
      </p:pic>
      <p:pic>
        <p:nvPicPr>
          <p:cNvPr id="9" name="Picture 2" descr="Filmstripe Film - Gratis vektor grafik på Pixabay">
            <a:extLst>
              <a:ext uri="{FF2B5EF4-FFF2-40B4-BE49-F238E27FC236}">
                <a16:creationId xmlns:a16="http://schemas.microsoft.com/office/drawing/2014/main" id="{9E28C507-6A52-42D6-D365-6EE28DC502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7983901" y="2600124"/>
            <a:ext cx="3572851" cy="458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ilmstripe Film - Gratis vektor grafik på Pixabay">
            <a:extLst>
              <a:ext uri="{FF2B5EF4-FFF2-40B4-BE49-F238E27FC236}">
                <a16:creationId xmlns:a16="http://schemas.microsoft.com/office/drawing/2014/main" id="{A029D0DC-E4C5-736E-CD7D-B835C65C34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987513" y="2600124"/>
            <a:ext cx="3572851" cy="458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0A086708-5555-B35D-CA1B-8F125A3F84D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704" t="8485" r="8995" b="8245"/>
          <a:stretch>
            <a:fillRect/>
          </a:stretch>
        </p:blipFill>
        <p:spPr>
          <a:xfrm>
            <a:off x="5346549" y="3829722"/>
            <a:ext cx="2054711" cy="18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25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E4088B-3E60-870E-320A-A0CF920B7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 descr="Et billede, der indeholder mur, indendørs, lys/lygte, person&#10;&#10;Indhold genereret af kunstig intelligens kan være forkert.">
            <a:extLst>
              <a:ext uri="{FF2B5EF4-FFF2-40B4-BE49-F238E27FC236}">
                <a16:creationId xmlns:a16="http://schemas.microsoft.com/office/drawing/2014/main" id="{5A0516A3-546F-6B5E-7145-A0D7886E2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1320" y="4537562"/>
            <a:ext cx="2432685" cy="1355725"/>
          </a:xfrm>
          <a:prstGeom prst="rect">
            <a:avLst/>
          </a:prstGeom>
        </p:spPr>
      </p:pic>
      <p:pic>
        <p:nvPicPr>
          <p:cNvPr id="12" name="Billede 11" descr="Et billede, der indeholder tøj, bygning, indendørs, dør&#10;&#10;Indhold genereret af kunstig intelligens kan være forkert.">
            <a:extLst>
              <a:ext uri="{FF2B5EF4-FFF2-40B4-BE49-F238E27FC236}">
                <a16:creationId xmlns:a16="http://schemas.microsoft.com/office/drawing/2014/main" id="{B0D9C9CA-0C63-43D7-FCB7-60D13DE04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756" y="4639238"/>
            <a:ext cx="2424430" cy="1359535"/>
          </a:xfrm>
          <a:prstGeom prst="rect">
            <a:avLst/>
          </a:prstGeom>
        </p:spPr>
      </p:pic>
      <p:pic>
        <p:nvPicPr>
          <p:cNvPr id="4" name="Billede 3" descr="Et billede, der indeholder indendørs, tøj, mur, person&#10;&#10;Indhold genereret af kunstig intelligens kan være forkert.">
            <a:extLst>
              <a:ext uri="{FF2B5EF4-FFF2-40B4-BE49-F238E27FC236}">
                <a16:creationId xmlns:a16="http://schemas.microsoft.com/office/drawing/2014/main" id="{A17077E1-E384-6080-8332-879E2D2A65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5000" y="2202026"/>
            <a:ext cx="2489561" cy="1390094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2242D49-CE2E-DFB6-F7ED-1E5A1E995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68" y="1941796"/>
            <a:ext cx="4684295" cy="4468297"/>
          </a:xfrm>
        </p:spPr>
        <p:txBody>
          <a:bodyPr/>
          <a:lstStyle/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Mange over-the-</a:t>
            </a:r>
            <a:r>
              <a:rPr lang="da-DK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shoulder</a:t>
            </a: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 indstillinger</a:t>
            </a: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En følelse af, at der nogen holder øje med dem.</a:t>
            </a: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First-person indstillinger </a:t>
            </a: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En følelse af indlevelse i filmen </a:t>
            </a:r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519C4F-265D-4B1A-6D2F-3B3C666D3FF6}"/>
              </a:ext>
            </a:extLst>
          </p:cNvPr>
          <p:cNvSpPr/>
          <p:nvPr/>
        </p:nvSpPr>
        <p:spPr>
          <a:xfrm>
            <a:off x="474003" y="447907"/>
            <a:ext cx="7817589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BA3193-DC22-DD72-98E2-9F16434EC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481" y="365125"/>
            <a:ext cx="5994260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Kamera - vinkler</a:t>
            </a:r>
          </a:p>
        </p:txBody>
      </p:sp>
      <p:pic>
        <p:nvPicPr>
          <p:cNvPr id="9" name="Picture 2" descr="Filmstripe Film - Gratis vektor grafik på Pixabay">
            <a:extLst>
              <a:ext uri="{FF2B5EF4-FFF2-40B4-BE49-F238E27FC236}">
                <a16:creationId xmlns:a16="http://schemas.microsoft.com/office/drawing/2014/main" id="{06CC7B6A-4109-F498-6A66-D49CE6C792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5239382" y="3592120"/>
            <a:ext cx="2575180" cy="33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ilmstripe Film - Gratis vektor grafik på Pixabay">
            <a:extLst>
              <a:ext uri="{FF2B5EF4-FFF2-40B4-BE49-F238E27FC236}">
                <a16:creationId xmlns:a16="http://schemas.microsoft.com/office/drawing/2014/main" id="{9549A6E8-16B6-F713-7FF5-F35CAF8256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5239382" y="1229351"/>
            <a:ext cx="2575179" cy="330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ilmstripe Film - Gratis vektor grafik på Pixabay">
            <a:extLst>
              <a:ext uri="{FF2B5EF4-FFF2-40B4-BE49-F238E27FC236}">
                <a16:creationId xmlns:a16="http://schemas.microsoft.com/office/drawing/2014/main" id="{093CFC5B-B2BC-FB20-5A64-E2F98BFA89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8510073" y="3592120"/>
            <a:ext cx="2575180" cy="33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7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C63ECF-716D-A14E-0C11-80FB33670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lede 13" descr="Et billede, der indeholder udendørs, tøj, person, træ&#10;&#10;Indhold genereret af kunstig intelligens kan være forkert.">
            <a:extLst>
              <a:ext uri="{FF2B5EF4-FFF2-40B4-BE49-F238E27FC236}">
                <a16:creationId xmlns:a16="http://schemas.microsoft.com/office/drawing/2014/main" id="{5A6018DF-F2E7-DF35-EFE6-EBE3012A58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9" r="-769"/>
          <a:stretch>
            <a:fillRect/>
          </a:stretch>
        </p:blipFill>
        <p:spPr>
          <a:xfrm>
            <a:off x="6776876" y="4660981"/>
            <a:ext cx="2731933" cy="15391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EB38901-0519-5888-5E35-7E67223F0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68" y="1941796"/>
            <a:ext cx="5101296" cy="44682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Meget håndholdt kamera</a:t>
            </a: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Det giver vores film en følelse af realisme og autencitet </a:t>
            </a: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Filmet meget i normalperspektiv</a:t>
            </a: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For at give en følelse af neutralhed</a:t>
            </a: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Et klip filmet i frø perspektiv </a:t>
            </a: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Virkemidlet er vendt om her. </a:t>
            </a:r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DE0BDD8-331B-48D4-DEC2-3F17D5A64DB5}"/>
              </a:ext>
            </a:extLst>
          </p:cNvPr>
          <p:cNvSpPr/>
          <p:nvPr/>
        </p:nvSpPr>
        <p:spPr>
          <a:xfrm>
            <a:off x="474003" y="447907"/>
            <a:ext cx="7817589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66D74D8-1C54-484F-E9CA-E2CAE7C3B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481" y="365125"/>
            <a:ext cx="5994260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Kamera - vinkler</a:t>
            </a:r>
          </a:p>
        </p:txBody>
      </p:sp>
      <p:pic>
        <p:nvPicPr>
          <p:cNvPr id="6" name="Billede 5" descr="Et billede, der indeholder udendørs, tøj, træ, græs&#10;&#10;Indhold genereret af kunstig intelligens kan være forkert.">
            <a:extLst>
              <a:ext uri="{FF2B5EF4-FFF2-40B4-BE49-F238E27FC236}">
                <a16:creationId xmlns:a16="http://schemas.microsoft.com/office/drawing/2014/main" id="{A72FBEDE-3613-9347-8F45-8902E7DF3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0229" y="1781413"/>
            <a:ext cx="2769332" cy="17906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2" descr="Filmstripe Film - Gratis vektor grafik på Pixabay">
            <a:extLst>
              <a:ext uri="{FF2B5EF4-FFF2-40B4-BE49-F238E27FC236}">
                <a16:creationId xmlns:a16="http://schemas.microsoft.com/office/drawing/2014/main" id="{AC4643FF-B7F3-C7C5-9745-7524E23B67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8771793" y="784324"/>
            <a:ext cx="2946204" cy="37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ilmstripe Film - Gratis vektor grafik på Pixabay">
            <a:extLst>
              <a:ext uri="{FF2B5EF4-FFF2-40B4-BE49-F238E27FC236}">
                <a16:creationId xmlns:a16="http://schemas.microsoft.com/office/drawing/2014/main" id="{AA711230-DCA4-2AEA-828B-D53ED6EE12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6669741" y="3556629"/>
            <a:ext cx="2946204" cy="37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60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2A92FF-FD8B-9231-B761-2D4405E6D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D90EEB7C-0424-D5FD-9480-AA7C0DC88EE9}"/>
              </a:ext>
            </a:extLst>
          </p:cNvPr>
          <p:cNvSpPr/>
          <p:nvPr/>
        </p:nvSpPr>
        <p:spPr>
          <a:xfrm>
            <a:off x="470065" y="365446"/>
            <a:ext cx="11251870" cy="12719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1A0677-5DD6-171D-785E-F0EB3C115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Præmis</a:t>
            </a:r>
          </a:p>
        </p:txBody>
      </p:sp>
      <p:pic>
        <p:nvPicPr>
          <p:cNvPr id="13" name="Picture 4" descr="Filmstripe Film - Gratis vektor grafik på Pixabay">
            <a:extLst>
              <a:ext uri="{FF2B5EF4-FFF2-40B4-BE49-F238E27FC236}">
                <a16:creationId xmlns:a16="http://schemas.microsoft.com/office/drawing/2014/main" id="{C0ECB65B-9E12-1AA0-54E9-B3D1490E8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360" y="6034459"/>
            <a:ext cx="4004085" cy="200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Filmstripe Film - Gratis vektor grafik på Pixabay">
            <a:extLst>
              <a:ext uri="{FF2B5EF4-FFF2-40B4-BE49-F238E27FC236}">
                <a16:creationId xmlns:a16="http://schemas.microsoft.com/office/drawing/2014/main" id="{C6B8C792-915F-C5AE-3C69-329887294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725" y="6034459"/>
            <a:ext cx="4004085" cy="200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Filmstripe Film - Gratis vektor grafik på Pixabay">
            <a:extLst>
              <a:ext uri="{FF2B5EF4-FFF2-40B4-BE49-F238E27FC236}">
                <a16:creationId xmlns:a16="http://schemas.microsoft.com/office/drawing/2014/main" id="{28454C09-94FB-D050-3943-0C4ABB66B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10" y="6034458"/>
            <a:ext cx="4004085" cy="200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ilmstripe Film - Gratis vektor grafik på Pixabay">
            <a:extLst>
              <a:ext uri="{FF2B5EF4-FFF2-40B4-BE49-F238E27FC236}">
                <a16:creationId xmlns:a16="http://schemas.microsoft.com/office/drawing/2014/main" id="{9B2F3C95-0281-68F8-47DF-2E91BEDFC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3895" y="6034458"/>
            <a:ext cx="4004085" cy="200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 descr="Teater kontur">
            <a:extLst>
              <a:ext uri="{FF2B5EF4-FFF2-40B4-BE49-F238E27FC236}">
                <a16:creationId xmlns:a16="http://schemas.microsoft.com/office/drawing/2014/main" id="{00A623CB-EC9C-2DD6-F6C8-4C5450417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8386" y="933893"/>
            <a:ext cx="6475228" cy="6475228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CD899A87-74B6-8807-9642-8203F7ACBB60}"/>
              </a:ext>
            </a:extLst>
          </p:cNvPr>
          <p:cNvSpPr txBox="1"/>
          <p:nvPr/>
        </p:nvSpPr>
        <p:spPr>
          <a:xfrm>
            <a:off x="3282569" y="3135156"/>
            <a:ext cx="5626861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Ondskaben kan se ud på mange måder</a:t>
            </a:r>
            <a:r>
              <a:rPr lang="da-DK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546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156C7F-5B99-E5AA-2F0A-071C434B4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D196F05-9CE7-51CD-2E23-0B5F0AAAD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5491"/>
            <a:ext cx="10515600" cy="4351338"/>
          </a:xfrm>
        </p:spPr>
        <p:txBody>
          <a:bodyPr/>
          <a:lstStyle/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Redigeret af 1</a:t>
            </a:r>
          </a:p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Redigeret i </a:t>
            </a:r>
            <a:r>
              <a:rPr lang="da-DK" err="1">
                <a:latin typeface="Times New Roman" panose="02020603050405020304" pitchFamily="18" charset="0"/>
                <a:cs typeface="Times New Roman" panose="02020603050405020304" pitchFamily="18" charset="0"/>
              </a:rPr>
              <a:t>iMovie</a:t>
            </a:r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D2CAD6C5-A19F-CEBF-5D46-4404359FAC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32"/>
          <a:stretch>
            <a:fillRect/>
          </a:stretch>
        </p:blipFill>
        <p:spPr>
          <a:xfrm>
            <a:off x="4513760" y="1825625"/>
            <a:ext cx="7208175" cy="4539549"/>
          </a:xfrm>
          <a:prstGeom prst="rect">
            <a:avLst/>
          </a:prstGeom>
        </p:spPr>
      </p:pic>
      <p:pic>
        <p:nvPicPr>
          <p:cNvPr id="9" name="Picture 6" descr="Movie PNGs for Free Download">
            <a:extLst>
              <a:ext uri="{FF2B5EF4-FFF2-40B4-BE49-F238E27FC236}">
                <a16:creationId xmlns:a16="http://schemas.microsoft.com/office/drawing/2014/main" id="{FD91F99D-F886-FEA2-02E1-9C473DC3F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382" y="3429000"/>
            <a:ext cx="3479470" cy="347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9B4ABE28-16CA-D237-399A-81881A63F53B}"/>
              </a:ext>
            </a:extLst>
          </p:cNvPr>
          <p:cNvSpPr/>
          <p:nvPr/>
        </p:nvSpPr>
        <p:spPr>
          <a:xfrm>
            <a:off x="470065" y="365446"/>
            <a:ext cx="11251870" cy="12719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963161A-DDC5-327F-464F-482056CE3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065" y="385701"/>
            <a:ext cx="10515600" cy="1325563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Redigering generelt</a:t>
            </a:r>
          </a:p>
        </p:txBody>
      </p:sp>
      <p:pic>
        <p:nvPicPr>
          <p:cNvPr id="10" name="Picture 2" descr="Filmstripe Film - Gratis vektor grafik på Pixabay">
            <a:extLst>
              <a:ext uri="{FF2B5EF4-FFF2-40B4-BE49-F238E27FC236}">
                <a16:creationId xmlns:a16="http://schemas.microsoft.com/office/drawing/2014/main" id="{8ABC9BDE-4264-112E-5C66-D915169A9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746">
            <a:off x="7540832" y="-1379518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630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DA85A48-4A01-037E-BE1D-503E4A28AEDD}"/>
              </a:ext>
            </a:extLst>
          </p:cNvPr>
          <p:cNvSpPr/>
          <p:nvPr/>
        </p:nvSpPr>
        <p:spPr>
          <a:xfrm>
            <a:off x="470065" y="365446"/>
            <a:ext cx="11251870" cy="12719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425518-C059-F14B-B318-DBE96EE47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>
                <a:latin typeface="Courier New" panose="02070309020205020404" pitchFamily="49" charset="0"/>
                <a:cs typeface="Courier New" panose="02070309020205020404" pitchFamily="49" charset="0"/>
              </a:rPr>
              <a:t>Redigering - lyd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6467CA3-2CCF-A274-6134-58B6EA180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24749"/>
          </a:xfrm>
        </p:spPr>
        <p:txBody>
          <a:bodyPr>
            <a:normAutofit/>
          </a:bodyPr>
          <a:lstStyle/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Asynkronlyd</a:t>
            </a: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   - Underlægningsmusik</a:t>
            </a:r>
          </a:p>
          <a:p>
            <a:r>
              <a:rPr lang="da-DK" err="1">
                <a:latin typeface="Times New Roman" panose="02020603050405020304" pitchFamily="18" charset="0"/>
                <a:cs typeface="Times New Roman" panose="02020603050405020304" pitchFamily="18" charset="0"/>
              </a:rPr>
              <a:t>Incidentalmusik</a:t>
            </a:r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   - Radiomusik</a:t>
            </a:r>
          </a:p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”Eget soundtrack”</a:t>
            </a: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   - Suspense-musik</a:t>
            </a: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   - Vind-lyd</a:t>
            </a:r>
          </a:p>
          <a:p>
            <a:pPr marL="0" indent="0">
              <a:buNone/>
            </a:pPr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3261E82-B642-3DA9-B3CF-35C5C9619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0811" y="3289448"/>
            <a:ext cx="5038530" cy="3022452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DD94D23D-6A2D-41B7-7DA6-CAC724D60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880" y="899936"/>
            <a:ext cx="3245231" cy="3544846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AC72B93C-EBE0-40C6-7C50-E43867ABE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627" y="2053794"/>
            <a:ext cx="6953308" cy="3906921"/>
          </a:xfrm>
          <a:prstGeom prst="rect">
            <a:avLst/>
          </a:prstGeom>
        </p:spPr>
      </p:pic>
      <p:pic>
        <p:nvPicPr>
          <p:cNvPr id="4098" name="Picture 2" descr="Skæring Redigering Filmstrimmel - Gratis vektor grafik på Pixabay">
            <a:extLst>
              <a:ext uri="{FF2B5EF4-FFF2-40B4-BE49-F238E27FC236}">
                <a16:creationId xmlns:a16="http://schemas.microsoft.com/office/drawing/2014/main" id="{C3C87052-69BB-1AE0-3775-958C7E240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93610" y="2747507"/>
            <a:ext cx="3333684" cy="404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Filmstripe Film - Gratis vektor grafik på Pixabay">
            <a:extLst>
              <a:ext uri="{FF2B5EF4-FFF2-40B4-BE49-F238E27FC236}">
                <a16:creationId xmlns:a16="http://schemas.microsoft.com/office/drawing/2014/main" id="{C7799EF9-495A-BDE8-3B59-D4D1A7E31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917840" y="392228"/>
            <a:ext cx="3544845" cy="177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lmstripe Film - Gratis vektor grafik på Pixabay">
            <a:extLst>
              <a:ext uri="{FF2B5EF4-FFF2-40B4-BE49-F238E27FC236}">
                <a16:creationId xmlns:a16="http://schemas.microsoft.com/office/drawing/2014/main" id="{0EF14436-5158-68E9-D029-D9229036A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917841" y="3937073"/>
            <a:ext cx="3544845" cy="177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ilmstripe Film - Gratis vektor grafik på Pixabay">
            <a:extLst>
              <a:ext uri="{FF2B5EF4-FFF2-40B4-BE49-F238E27FC236}">
                <a16:creationId xmlns:a16="http://schemas.microsoft.com/office/drawing/2014/main" id="{4D7B13BA-F604-748D-1902-021919A79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917841" y="6581465"/>
            <a:ext cx="3544845" cy="177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63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ABE1108-6423-4E53-85A1-817683043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Billede 9" descr="Et billede, der indeholder udendørs, køretøj, Landkøretøj, sky&#10;&#10;AI-genereret indhold kan være ukorrekt.">
            <a:extLst>
              <a:ext uri="{FF2B5EF4-FFF2-40B4-BE49-F238E27FC236}">
                <a16:creationId xmlns:a16="http://schemas.microsoft.com/office/drawing/2014/main" id="{A37883CF-C819-FE26-39F7-0D39CCAB53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96" r="3" b="3"/>
          <a:stretch>
            <a:fillRect/>
          </a:stretch>
        </p:blipFill>
        <p:spPr>
          <a:xfrm>
            <a:off x="-1" y="2305067"/>
            <a:ext cx="4348715" cy="2247865"/>
          </a:xfrm>
          <a:prstGeom prst="rect">
            <a:avLst/>
          </a:prstGeom>
        </p:spPr>
      </p:pic>
      <p:pic>
        <p:nvPicPr>
          <p:cNvPr id="12" name="Billede 11" descr="Et billede, der indeholder bil, køretøj, Landkøretøj, person&#10;&#10;AI-genereret indhold kan være ukorrekt.">
            <a:extLst>
              <a:ext uri="{FF2B5EF4-FFF2-40B4-BE49-F238E27FC236}">
                <a16:creationId xmlns:a16="http://schemas.microsoft.com/office/drawing/2014/main" id="{A3D57FBF-BC83-9F2B-CBE2-D742AECCF1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 b="7698"/>
          <a:stretch>
            <a:fillRect/>
          </a:stretch>
        </p:blipFill>
        <p:spPr>
          <a:xfrm>
            <a:off x="0" y="4610135"/>
            <a:ext cx="4348715" cy="2247865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18F874-9D51-B0B9-0711-97B63CD82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366" y="2399720"/>
            <a:ext cx="6870954" cy="3736507"/>
          </a:xfrm>
        </p:spPr>
        <p:txBody>
          <a:bodyPr>
            <a:normAutofit/>
          </a:bodyPr>
          <a:lstStyle/>
          <a:p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Kontinuitetsklipning</a:t>
            </a:r>
          </a:p>
          <a:p>
            <a:pPr marL="0" indent="0">
              <a:buNone/>
            </a:pPr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- Handlingsforløb (flashback)</a:t>
            </a:r>
          </a:p>
          <a:p>
            <a:pPr marL="0" indent="0">
              <a:buNone/>
            </a:pPr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- Klip i bevægelse (følger efter)</a:t>
            </a:r>
          </a:p>
          <a:p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Klippetempo</a:t>
            </a:r>
          </a:p>
          <a:p>
            <a:pPr marL="0" indent="0">
              <a:buNone/>
            </a:pPr>
            <a:endParaRPr lang="da-DK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69BD7F1-464F-CF9B-5E1D-97217CC38FFF}"/>
              </a:ext>
            </a:extLst>
          </p:cNvPr>
          <p:cNvSpPr/>
          <p:nvPr/>
        </p:nvSpPr>
        <p:spPr>
          <a:xfrm>
            <a:off x="4655128" y="721773"/>
            <a:ext cx="7226926" cy="11690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216F995-2C19-26A4-478F-9A850F933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3366" y="468482"/>
            <a:ext cx="6870954" cy="1675626"/>
          </a:xfrm>
        </p:spPr>
        <p:txBody>
          <a:bodyPr>
            <a:normAutofit/>
          </a:bodyPr>
          <a:lstStyle/>
          <a:p>
            <a:r>
              <a:rPr lang="da-DK" sz="4000">
                <a:latin typeface="Courier New" panose="02070309020205020404" pitchFamily="49" charset="0"/>
                <a:cs typeface="Courier New" panose="02070309020205020404" pitchFamily="49" charset="0"/>
              </a:rPr>
              <a:t>Redigering - klipning</a:t>
            </a:r>
          </a:p>
        </p:txBody>
      </p:sp>
      <p:pic>
        <p:nvPicPr>
          <p:cNvPr id="14" name="Billede 13" descr="Et billede, der indeholder tøj, træ, udendørs, person&#10;&#10;AI-genereret indhold kan være ukorrekt.">
            <a:extLst>
              <a:ext uri="{FF2B5EF4-FFF2-40B4-BE49-F238E27FC236}">
                <a16:creationId xmlns:a16="http://schemas.microsoft.com/office/drawing/2014/main" id="{502212D4-4996-4A03-268D-6F365E0F25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864" r="3" b="3"/>
          <a:stretch>
            <a:fillRect/>
          </a:stretch>
        </p:blipFill>
        <p:spPr>
          <a:xfrm>
            <a:off x="0" y="-1"/>
            <a:ext cx="4348715" cy="2247865"/>
          </a:xfrm>
          <a:prstGeom prst="rect">
            <a:avLst/>
          </a:prstGeom>
        </p:spPr>
      </p:pic>
      <p:cxnSp>
        <p:nvCxnSpPr>
          <p:cNvPr id="17" name="Lige pilforbindelse 16">
            <a:extLst>
              <a:ext uri="{FF2B5EF4-FFF2-40B4-BE49-F238E27FC236}">
                <a16:creationId xmlns:a16="http://schemas.microsoft.com/office/drawing/2014/main" id="{23146851-F2DC-2441-5A27-04EB10B033DA}"/>
              </a:ext>
            </a:extLst>
          </p:cNvPr>
          <p:cNvCxnSpPr/>
          <p:nvPr/>
        </p:nvCxnSpPr>
        <p:spPr>
          <a:xfrm flipH="1">
            <a:off x="3924953" y="3552281"/>
            <a:ext cx="795647" cy="20188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Lige pilforbindelse 17">
            <a:extLst>
              <a:ext uri="{FF2B5EF4-FFF2-40B4-BE49-F238E27FC236}">
                <a16:creationId xmlns:a16="http://schemas.microsoft.com/office/drawing/2014/main" id="{73B79AD2-A340-EF8C-A693-6E560A36019A}"/>
              </a:ext>
            </a:extLst>
          </p:cNvPr>
          <p:cNvCxnSpPr>
            <a:cxnSpLocks/>
          </p:cNvCxnSpPr>
          <p:nvPr/>
        </p:nvCxnSpPr>
        <p:spPr>
          <a:xfrm flipH="1">
            <a:off x="4006181" y="3653221"/>
            <a:ext cx="795647" cy="196329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3" name="Picture 2" descr="Filmstripe Film - Gratis vektor grafik på Pixabay">
            <a:extLst>
              <a:ext uri="{FF2B5EF4-FFF2-40B4-BE49-F238E27FC236}">
                <a16:creationId xmlns:a16="http://schemas.microsoft.com/office/drawing/2014/main" id="{23503433-B188-767C-076D-453BC31A0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03398">
            <a:off x="8084440" y="4880089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427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9A28F726-1078-C0A9-A200-38EE8A807E83}"/>
              </a:ext>
            </a:extLst>
          </p:cNvPr>
          <p:cNvSpPr/>
          <p:nvPr/>
        </p:nvSpPr>
        <p:spPr>
          <a:xfrm>
            <a:off x="470065" y="365446"/>
            <a:ext cx="11251870" cy="12719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18408A-8F10-5CD7-44BE-FDD040D15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Redigering – lys og farver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11119B6-4562-89F1-57FF-15144C056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Stemning</a:t>
            </a:r>
          </a:p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Farvemanipulation &amp; vignet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CDE897F6-40C3-1DFC-A056-E5469F236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902" y="1496290"/>
            <a:ext cx="3283898" cy="1853629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1B3BD09E-D396-1FA8-C7A7-205FAC385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055" y="1269773"/>
            <a:ext cx="3778694" cy="2109497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EFF308C-9AC7-489A-30B6-CBBE49DCA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418" y="3719252"/>
            <a:ext cx="4623422" cy="2582015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2718D73C-5E67-E472-4B88-395C2646E0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719252"/>
            <a:ext cx="4623422" cy="2592648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929DD57C-9833-C5EC-D17E-4B850A51DB99}"/>
              </a:ext>
            </a:extLst>
          </p:cNvPr>
          <p:cNvSpPr txBox="1"/>
          <p:nvPr/>
        </p:nvSpPr>
        <p:spPr>
          <a:xfrm>
            <a:off x="838200" y="3349920"/>
            <a:ext cx="1007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uden filter:					med filter: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F40CE20F-9C84-CCDC-210D-8229F4CCD0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67735"/>
          <a:stretch>
            <a:fillRect/>
          </a:stretch>
        </p:blipFill>
        <p:spPr>
          <a:xfrm>
            <a:off x="8094642" y="3429000"/>
            <a:ext cx="3818739" cy="445567"/>
          </a:xfrm>
          <a:prstGeom prst="rect">
            <a:avLst/>
          </a:prstGeom>
        </p:spPr>
      </p:pic>
      <p:pic>
        <p:nvPicPr>
          <p:cNvPr id="13" name="Picture 4" descr="Filmstripe Film - Gratis vektor grafik på Pixabay">
            <a:extLst>
              <a:ext uri="{FF2B5EF4-FFF2-40B4-BE49-F238E27FC236}">
                <a16:creationId xmlns:a16="http://schemas.microsoft.com/office/drawing/2014/main" id="{620DA0BF-DED6-232A-C092-6D38AB00C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360" y="6034459"/>
            <a:ext cx="4004085" cy="200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Filmstripe Film - Gratis vektor grafik på Pixabay">
            <a:extLst>
              <a:ext uri="{FF2B5EF4-FFF2-40B4-BE49-F238E27FC236}">
                <a16:creationId xmlns:a16="http://schemas.microsoft.com/office/drawing/2014/main" id="{9D50E4D7-9F6D-313F-6316-FD4064637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725" y="6034459"/>
            <a:ext cx="4004085" cy="200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Filmstripe Film - Gratis vektor grafik på Pixabay">
            <a:extLst>
              <a:ext uri="{FF2B5EF4-FFF2-40B4-BE49-F238E27FC236}">
                <a16:creationId xmlns:a16="http://schemas.microsoft.com/office/drawing/2014/main" id="{D28ECF10-53F7-C133-64A2-56E455135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10" y="6034458"/>
            <a:ext cx="4004085" cy="200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ilmstripe Film - Gratis vektor grafik på Pixabay">
            <a:extLst>
              <a:ext uri="{FF2B5EF4-FFF2-40B4-BE49-F238E27FC236}">
                <a16:creationId xmlns:a16="http://schemas.microsoft.com/office/drawing/2014/main" id="{41BC37E6-3996-8A44-8874-B35999076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3895" y="6034458"/>
            <a:ext cx="4004085" cy="200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93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38DA7F-841C-0DA5-5C4F-C768088B4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4F1F6BD0-84D4-8620-CA6B-99493ACBB89F}"/>
              </a:ext>
            </a:extLst>
          </p:cNvPr>
          <p:cNvSpPr/>
          <p:nvPr/>
        </p:nvSpPr>
        <p:spPr>
          <a:xfrm>
            <a:off x="553192" y="808484"/>
            <a:ext cx="11085615" cy="1299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4FCCFF-7000-9309-6BBD-F9330744E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92" y="951934"/>
            <a:ext cx="10526486" cy="1295273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Idé og karakterudvikling</a:t>
            </a:r>
          </a:p>
        </p:txBody>
      </p:sp>
      <p:pic>
        <p:nvPicPr>
          <p:cNvPr id="1028" name="Picture 4" descr="Filmstripe Film - Gratis vektor grafik på Pixabay">
            <a:extLst>
              <a:ext uri="{FF2B5EF4-FFF2-40B4-BE49-F238E27FC236}">
                <a16:creationId xmlns:a16="http://schemas.microsoft.com/office/drawing/2014/main" id="{A181DC67-2F66-D5A6-54E5-56BAD56EA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419" y="-1335210"/>
            <a:ext cx="4506685" cy="22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lmstripe Film - Gratis vektor grafik på Pixabay">
            <a:extLst>
              <a:ext uri="{FF2B5EF4-FFF2-40B4-BE49-F238E27FC236}">
                <a16:creationId xmlns:a16="http://schemas.microsoft.com/office/drawing/2014/main" id="{DB75F94F-97C3-EA46-FC08-E9E285ABB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266" y="-1335210"/>
            <a:ext cx="4506685" cy="22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ilmstripe Film - Gratis vektor grafik på Pixabay">
            <a:extLst>
              <a:ext uri="{FF2B5EF4-FFF2-40B4-BE49-F238E27FC236}">
                <a16:creationId xmlns:a16="http://schemas.microsoft.com/office/drawing/2014/main" id="{5B803EE8-2B6B-1ABF-BEE2-60616362C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51" y="-1338745"/>
            <a:ext cx="4506685" cy="22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 13" descr="Gruppe af kvinder kontur">
            <a:extLst>
              <a:ext uri="{FF2B5EF4-FFF2-40B4-BE49-F238E27FC236}">
                <a16:creationId xmlns:a16="http://schemas.microsoft.com/office/drawing/2014/main" id="{02FB0147-DE8F-E0C0-4D03-0A22E4A22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42" y="2016905"/>
            <a:ext cx="3985326" cy="3985326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3514C710-72FF-084C-E04C-177664083CB9}"/>
              </a:ext>
            </a:extLst>
          </p:cNvPr>
          <p:cNvSpPr txBox="1"/>
          <p:nvPr/>
        </p:nvSpPr>
        <p:spPr>
          <a:xfrm>
            <a:off x="1207705" y="5671857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Liv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B7A97ADC-1E38-0B88-0F1D-812A400066BD}"/>
              </a:ext>
            </a:extLst>
          </p:cNvPr>
          <p:cNvSpPr txBox="1"/>
          <p:nvPr/>
        </p:nvSpPr>
        <p:spPr>
          <a:xfrm>
            <a:off x="2238725" y="5706011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Ida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DC2E6524-E033-BF94-5F38-AFC8049CD75C}"/>
              </a:ext>
            </a:extLst>
          </p:cNvPr>
          <p:cNvSpPr txBox="1"/>
          <p:nvPr/>
        </p:nvSpPr>
        <p:spPr>
          <a:xfrm>
            <a:off x="3269745" y="5706011"/>
            <a:ext cx="484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</a:p>
        </p:txBody>
      </p:sp>
      <p:pic>
        <p:nvPicPr>
          <p:cNvPr id="20" name="Billede 19">
            <a:extLst>
              <a:ext uri="{FF2B5EF4-FFF2-40B4-BE49-F238E27FC236}">
                <a16:creationId xmlns:a16="http://schemas.microsoft.com/office/drawing/2014/main" id="{7881122E-55D5-C0D2-C9C2-F5DACCD7D4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1985" y="2281008"/>
            <a:ext cx="1950345" cy="2606570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D5990CB3-508A-0835-C9C9-9229747942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0928" y="2291532"/>
            <a:ext cx="1920388" cy="260657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8602EA17-EEF2-DF07-05D1-DE65AE92E7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5202" y="2291532"/>
            <a:ext cx="1579857" cy="2596046"/>
          </a:xfrm>
          <a:prstGeom prst="rect">
            <a:avLst/>
          </a:prstGeom>
        </p:spPr>
      </p:pic>
      <p:sp>
        <p:nvSpPr>
          <p:cNvPr id="23" name="Tekstfelt 22">
            <a:extLst>
              <a:ext uri="{FF2B5EF4-FFF2-40B4-BE49-F238E27FC236}">
                <a16:creationId xmlns:a16="http://schemas.microsoft.com/office/drawing/2014/main" id="{AB776DA9-B1B1-2346-99A5-B25BAFF97037}"/>
              </a:ext>
            </a:extLst>
          </p:cNvPr>
          <p:cNvSpPr txBox="1"/>
          <p:nvPr/>
        </p:nvSpPr>
        <p:spPr>
          <a:xfrm>
            <a:off x="5421742" y="2430403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7C5A59B8-CD64-994C-8BE7-5E0649E240EF}"/>
              </a:ext>
            </a:extLst>
          </p:cNvPr>
          <p:cNvSpPr txBox="1"/>
          <p:nvPr/>
        </p:nvSpPr>
        <p:spPr>
          <a:xfrm>
            <a:off x="7732383" y="2395535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Ida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9D138A14-3AF6-EC30-2DBF-59B0096BFAE6}"/>
              </a:ext>
            </a:extLst>
          </p:cNvPr>
          <p:cNvSpPr txBox="1"/>
          <p:nvPr/>
        </p:nvSpPr>
        <p:spPr>
          <a:xfrm>
            <a:off x="9956088" y="2392000"/>
            <a:ext cx="484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3A25B9C9-9FF7-7700-B1B8-54F66869CFDC}"/>
              </a:ext>
            </a:extLst>
          </p:cNvPr>
          <p:cNvSpPr txBox="1"/>
          <p:nvPr/>
        </p:nvSpPr>
        <p:spPr>
          <a:xfrm>
            <a:off x="4508868" y="5262697"/>
            <a:ext cx="7635937" cy="12890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>
                <a:latin typeface="Times New Roman" panose="02020603050405020304" pitchFamily="18" charset="0"/>
                <a:cs typeface="Times New Roman" panose="02020603050405020304" pitchFamily="18" charset="0"/>
              </a:rPr>
              <a:t>Generelt </a:t>
            </a: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=&gt; Statiske karakter  </a:t>
            </a:r>
          </a:p>
          <a:p>
            <a:pPr>
              <a:lnSpc>
                <a:spcPct val="150000"/>
              </a:lnSpc>
            </a:pPr>
            <a:r>
              <a:rPr lang="da-DK" b="1">
                <a:latin typeface="Times New Roman" panose="02020603050405020304" pitchFamily="18" charset="0"/>
                <a:cs typeface="Times New Roman" panose="02020603050405020304" pitchFamily="18" charset="0"/>
              </a:rPr>
              <a:t>Besatte versioner</a:t>
            </a: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: Transformation → mimik og udtryk ændres → overnaturligt </a:t>
            </a:r>
          </a:p>
          <a:p>
            <a:pPr>
              <a:lnSpc>
                <a:spcPct val="150000"/>
              </a:lnSpc>
            </a:pPr>
            <a:r>
              <a:rPr lang="da-DK" b="1">
                <a:latin typeface="Times New Roman" panose="02020603050405020304" pitchFamily="18" charset="0"/>
                <a:cs typeface="Times New Roman" panose="02020603050405020304" pitchFamily="18" charset="0"/>
              </a:rPr>
              <a:t>Navnevalg</a:t>
            </a: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: Skaber identifikation → gør tab og frygt mere ægte </a:t>
            </a:r>
          </a:p>
        </p:txBody>
      </p:sp>
    </p:spTree>
    <p:extLst>
      <p:ext uri="{BB962C8B-B14F-4D97-AF65-F5344CB8AC3E}">
        <p14:creationId xmlns:p14="http://schemas.microsoft.com/office/powerpoint/2010/main" val="2439583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9D694F-46AE-D5D1-1B15-DA212003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ABE705D5-8506-59FA-3ED0-512125D513EC}"/>
              </a:ext>
            </a:extLst>
          </p:cNvPr>
          <p:cNvSpPr/>
          <p:nvPr/>
        </p:nvSpPr>
        <p:spPr>
          <a:xfrm>
            <a:off x="838200" y="391436"/>
            <a:ext cx="11085615" cy="1299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4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Skuespil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AD8F2A0-10C0-9E7A-0D21-934184CC1354}"/>
              </a:ext>
            </a:extLst>
          </p:cNvPr>
          <p:cNvSpPr txBox="1"/>
          <p:nvPr/>
        </p:nvSpPr>
        <p:spPr>
          <a:xfrm>
            <a:off x="838200" y="1876926"/>
            <a:ext cx="72951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Realistisk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Få seerne til at tro på det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Forskellige roller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/>
          </a:p>
        </p:txBody>
      </p:sp>
      <p:pic>
        <p:nvPicPr>
          <p:cNvPr id="6" name="Picture 2" descr="Filmstripe Film - Gratis vektor grafik på Pixabay">
            <a:extLst>
              <a:ext uri="{FF2B5EF4-FFF2-40B4-BE49-F238E27FC236}">
                <a16:creationId xmlns:a16="http://schemas.microsoft.com/office/drawing/2014/main" id="{1F0CBADC-52EE-CEC6-EA09-3D6261664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838">
            <a:off x="-1327942" y="4917858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D64C7719-429A-0360-DA0E-ACC237833F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17" t="5817" b="13238"/>
          <a:stretch/>
        </p:blipFill>
        <p:spPr>
          <a:xfrm>
            <a:off x="5320229" y="4401116"/>
            <a:ext cx="5166776" cy="2336568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AC399982-47A6-758C-81B9-AAC679A929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0229" y="2044834"/>
            <a:ext cx="5166776" cy="218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112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F345B9-973A-4246-E0ED-C69C2BE849CA}"/>
              </a:ext>
            </a:extLst>
          </p:cNvPr>
          <p:cNvSpPr/>
          <p:nvPr/>
        </p:nvSpPr>
        <p:spPr>
          <a:xfrm>
            <a:off x="838200" y="391436"/>
            <a:ext cx="11085615" cy="1299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4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Distribution</a:t>
            </a:r>
          </a:p>
        </p:txBody>
      </p:sp>
      <p:pic>
        <p:nvPicPr>
          <p:cNvPr id="6" name="Picture 2" descr="Filmstripe Film - Gratis vektor grafik på Pixabay">
            <a:extLst>
              <a:ext uri="{FF2B5EF4-FFF2-40B4-BE49-F238E27FC236}">
                <a16:creationId xmlns:a16="http://schemas.microsoft.com/office/drawing/2014/main" id="{365D53E9-81AF-CF78-F1D6-C4384B76FF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5452119" y="315337"/>
            <a:ext cx="6171430" cy="792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oogle: Sådan slipper du for reklamer på YouTube | TechRadar">
            <a:extLst>
              <a:ext uri="{FF2B5EF4-FFF2-40B4-BE49-F238E27FC236}">
                <a16:creationId xmlns:a16="http://schemas.microsoft.com/office/drawing/2014/main" id="{7E62FB02-96D9-A6EC-A951-909CDCDF6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418" y="2854701"/>
            <a:ext cx="5698832" cy="284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1C0DCC8B-3501-847E-0EFC-5FB6D5822A49}"/>
              </a:ext>
            </a:extLst>
          </p:cNvPr>
          <p:cNvSpPr txBox="1"/>
          <p:nvPr/>
        </p:nvSpPr>
        <p:spPr>
          <a:xfrm>
            <a:off x="325470" y="2096863"/>
            <a:ext cx="5124095" cy="20868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da-DK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da-DK" sz="3000">
                <a:latin typeface="Times New Roman" panose="02020603050405020304" pitchFamily="18" charset="0"/>
                <a:cs typeface="Times New Roman" panose="02020603050405020304" pitchFamily="18" charset="0"/>
              </a:rPr>
              <a:t> = gratis, tilgængelig</a:t>
            </a:r>
            <a:br>
              <a:rPr lang="da-DK" sz="3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 sz="3000">
                <a:latin typeface="Times New Roman" panose="02020603050405020304" pitchFamily="18" charset="0"/>
                <a:cs typeface="Times New Roman" panose="02020603050405020304" pitchFamily="18" charset="0"/>
              </a:rPr>
              <a:t>– Rammer unge målgruppe</a:t>
            </a:r>
            <a:br>
              <a:rPr lang="da-DK" sz="3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 sz="3000">
                <a:latin typeface="Times New Roman" panose="02020603050405020304" pitchFamily="18" charset="0"/>
                <a:cs typeface="Times New Roman" panose="02020603050405020304" pitchFamily="18" charset="0"/>
              </a:rPr>
              <a:t>– Let at dele og få respons </a:t>
            </a:r>
          </a:p>
        </p:txBody>
      </p:sp>
    </p:spTree>
    <p:extLst>
      <p:ext uri="{BB962C8B-B14F-4D97-AF65-F5344CB8AC3E}">
        <p14:creationId xmlns:p14="http://schemas.microsoft.com/office/powerpoint/2010/main" val="359685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ABEBFD84-811F-11B9-B2CB-77E5B2D18092}"/>
              </a:ext>
            </a:extLst>
          </p:cNvPr>
          <p:cNvSpPr/>
          <p:nvPr/>
        </p:nvSpPr>
        <p:spPr>
          <a:xfrm>
            <a:off x="316992" y="290852"/>
            <a:ext cx="11085615" cy="1299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4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Produktionsproces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33DF064A-CBD7-27CC-18E1-24A2FFEEB9D7}"/>
              </a:ext>
            </a:extLst>
          </p:cNvPr>
          <p:cNvSpPr txBox="1"/>
          <p:nvPr/>
        </p:nvSpPr>
        <p:spPr>
          <a:xfrm>
            <a:off x="316992" y="1841461"/>
            <a:ext cx="75468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>
                <a:latin typeface="Times New Roman" panose="02020603050405020304" pitchFamily="18" charset="0"/>
                <a:cs typeface="Times New Roman" panose="02020603050405020304" pitchFamily="18" charset="0"/>
              </a:rPr>
              <a:t>Handlingsoversigt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>
                <a:latin typeface="Times New Roman" panose="02020603050405020304" pitchFamily="18" charset="0"/>
                <a:cs typeface="Times New Roman" panose="02020603050405020304" pitchFamily="18" charset="0"/>
              </a:rPr>
              <a:t>Fungerede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>
                <a:latin typeface="Times New Roman" panose="02020603050405020304" pitchFamily="18" charset="0"/>
                <a:cs typeface="Times New Roman" panose="02020603050405020304" pitchFamily="18" charset="0"/>
              </a:rPr>
              <a:t>Udfordringer og løsninger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>
                <a:latin typeface="Times New Roman" panose="02020603050405020304" pitchFamily="18" charset="0"/>
                <a:cs typeface="Times New Roman" panose="02020603050405020304" pitchFamily="18" charset="0"/>
              </a:rPr>
              <a:t>Gruppedynamik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2C977320-E7CF-846B-31D1-3FDBB565A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338" y="1841462"/>
            <a:ext cx="2581502" cy="3495056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A40C6EA3-D796-2C58-AC60-87B25E081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251" y="1841461"/>
            <a:ext cx="3045221" cy="1701321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F75C507F-0535-0EE2-9AD5-18A975381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250" y="3625798"/>
            <a:ext cx="3045221" cy="17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22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75813B-BB40-FC0C-5A58-BB2895CA7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udendørs, sky, træ, vej/gade&#10;&#10;AI-genereret indhold kan være ukorrekt.">
            <a:extLst>
              <a:ext uri="{FF2B5EF4-FFF2-40B4-BE49-F238E27FC236}">
                <a16:creationId xmlns:a16="http://schemas.microsoft.com/office/drawing/2014/main" id="{9EB252E0-416C-21A6-D7F1-7928A3323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9928" y="1101765"/>
            <a:ext cx="3367739" cy="1849651"/>
          </a:xfrm>
          <a:prstGeom prst="rect">
            <a:avLst/>
          </a:prstGeom>
        </p:spPr>
      </p:pic>
      <p:pic>
        <p:nvPicPr>
          <p:cNvPr id="4" name="Billede 3" descr="Et billede, der indeholder udendørs, træ, vindue, sky&#10;&#10;Indhold genereret af kunstig intelligens kan være forkert.">
            <a:extLst>
              <a:ext uri="{FF2B5EF4-FFF2-40B4-BE49-F238E27FC236}">
                <a16:creationId xmlns:a16="http://schemas.microsoft.com/office/drawing/2014/main" id="{94FE0486-0FFC-0B87-4B0E-2394AC921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322" y="4179686"/>
            <a:ext cx="3559810" cy="1957705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73184A9-5053-4BFF-8697-D8BB20695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94" y="1945538"/>
            <a:ext cx="4958166" cy="4468297"/>
          </a:xfrm>
        </p:spPr>
        <p:txBody>
          <a:bodyPr/>
          <a:lstStyle/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Vores location </a:t>
            </a: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Glade for det færdige resultat</a:t>
            </a: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Vist filmen til andre, for at se om de kunne forstå plottet. </a:t>
            </a: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ilmstripe Film - Gratis vektor grafik på Pixabay">
            <a:extLst>
              <a:ext uri="{FF2B5EF4-FFF2-40B4-BE49-F238E27FC236}">
                <a16:creationId xmlns:a16="http://schemas.microsoft.com/office/drawing/2014/main" id="{50E2E5D9-F70C-3759-D105-80130E6C00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8313226" y="-349399"/>
            <a:ext cx="3572851" cy="458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FC5E73-E0E5-230A-76B6-C490CD5E8221}"/>
              </a:ext>
            </a:extLst>
          </p:cNvPr>
          <p:cNvSpPr/>
          <p:nvPr/>
        </p:nvSpPr>
        <p:spPr>
          <a:xfrm>
            <a:off x="676895" y="444165"/>
            <a:ext cx="7243812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5D0702-CF5D-A3E6-34C2-9817D5AF8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243811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Styrker</a:t>
            </a:r>
          </a:p>
        </p:txBody>
      </p:sp>
      <p:pic>
        <p:nvPicPr>
          <p:cNvPr id="8" name="Picture 2" descr="Filmstripe Film - Gratis vektor grafik på Pixabay">
            <a:extLst>
              <a:ext uri="{FF2B5EF4-FFF2-40B4-BE49-F238E27FC236}">
                <a16:creationId xmlns:a16="http://schemas.microsoft.com/office/drawing/2014/main" id="{A8CC6C8B-DDF9-4276-DE91-9569CCF260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49642"/>
          <a:stretch>
            <a:fillRect/>
          </a:stretch>
        </p:blipFill>
        <p:spPr bwMode="auto">
          <a:xfrm>
            <a:off x="6134281" y="2951416"/>
            <a:ext cx="3572851" cy="458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54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F7B594-096A-39DB-ACCB-E42658553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 descr="Et billede, der indeholder udendørs, tøj, person, træ&#10;&#10;Indhold genereret af kunstig intelligens kan være forkert.">
            <a:extLst>
              <a:ext uri="{FF2B5EF4-FFF2-40B4-BE49-F238E27FC236}">
                <a16:creationId xmlns:a16="http://schemas.microsoft.com/office/drawing/2014/main" id="{537BBAC8-D3C6-AE00-DF74-22A2634C04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205"/>
          <a:stretch>
            <a:fillRect/>
          </a:stretch>
        </p:blipFill>
        <p:spPr>
          <a:xfrm>
            <a:off x="9074929" y="5008821"/>
            <a:ext cx="1959199" cy="1437290"/>
          </a:xfrm>
          <a:prstGeom prst="rect">
            <a:avLst/>
          </a:prstGeom>
        </p:spPr>
      </p:pic>
      <p:pic>
        <p:nvPicPr>
          <p:cNvPr id="15" name="Billede 14" descr="Et billede, der indeholder person, tøj, jord&#10;&#10;AI-genereret indhold kan være ukorrekt.">
            <a:extLst>
              <a:ext uri="{FF2B5EF4-FFF2-40B4-BE49-F238E27FC236}">
                <a16:creationId xmlns:a16="http://schemas.microsoft.com/office/drawing/2014/main" id="{405DE049-7CD4-0C24-C269-F6D6E7BF73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74"/>
          <a:stretch>
            <a:fillRect/>
          </a:stretch>
        </p:blipFill>
        <p:spPr>
          <a:xfrm>
            <a:off x="8795198" y="3510681"/>
            <a:ext cx="2087107" cy="1437290"/>
          </a:xfrm>
          <a:prstGeom prst="rect">
            <a:avLst/>
          </a:prstGeom>
        </p:spPr>
      </p:pic>
      <p:pic>
        <p:nvPicPr>
          <p:cNvPr id="11" name="Billede 10" descr="Et billede, der indeholder træ, udendørs, tøj, person&#10;&#10;AI-genereret indhold kan være ukorrekt.">
            <a:extLst>
              <a:ext uri="{FF2B5EF4-FFF2-40B4-BE49-F238E27FC236}">
                <a16:creationId xmlns:a16="http://schemas.microsoft.com/office/drawing/2014/main" id="{F8B70FAF-E763-C087-D60D-A087D18B51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868" r="5174"/>
          <a:stretch>
            <a:fillRect/>
          </a:stretch>
        </p:blipFill>
        <p:spPr>
          <a:xfrm>
            <a:off x="9185314" y="2012541"/>
            <a:ext cx="1986010" cy="1498140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94F3A63-12E3-A81E-A246-F25652D15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45538"/>
            <a:ext cx="5257802" cy="44682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50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Vi mangler kreditering af musik i rulleteksterne. </a:t>
            </a: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Filme flere vinkler af Ea, der hvor hun bliver væk.</a:t>
            </a: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Lave krydsningsklip efter Liv og Ida skilles for at lede efter Ea.</a:t>
            </a: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Kunne være fedt at arbejde med flere forskellige perspektiver.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32EEF2A4-B238-D7A3-FB6D-AD58E490F195}"/>
              </a:ext>
            </a:extLst>
          </p:cNvPr>
          <p:cNvSpPr/>
          <p:nvPr/>
        </p:nvSpPr>
        <p:spPr>
          <a:xfrm>
            <a:off x="676895" y="444165"/>
            <a:ext cx="7243812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B182C8-18AE-9094-519E-79A7C11E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243811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Svagheder</a:t>
            </a:r>
          </a:p>
        </p:txBody>
      </p:sp>
      <p:pic>
        <p:nvPicPr>
          <p:cNvPr id="8" name="Billede 7" descr="Et billede, der indeholder tekst, spejl, forrude, udendørs&#10;&#10;AI-genereret indhold kan være ukorrekt.">
            <a:extLst>
              <a:ext uri="{FF2B5EF4-FFF2-40B4-BE49-F238E27FC236}">
                <a16:creationId xmlns:a16="http://schemas.microsoft.com/office/drawing/2014/main" id="{1135AAF3-8629-1176-CBB4-E237A6BB71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688"/>
          <a:stretch>
            <a:fillRect/>
          </a:stretch>
        </p:blipFill>
        <p:spPr>
          <a:xfrm>
            <a:off x="8937735" y="471198"/>
            <a:ext cx="2233589" cy="1498140"/>
          </a:xfrm>
          <a:prstGeom prst="rect">
            <a:avLst/>
          </a:prstGeom>
        </p:spPr>
      </p:pic>
      <p:pic>
        <p:nvPicPr>
          <p:cNvPr id="9" name="Picture 2" descr="Filmstripe Film - Gratis vektor grafik på Pixabay">
            <a:extLst>
              <a:ext uri="{FF2B5EF4-FFF2-40B4-BE49-F238E27FC236}">
                <a16:creationId xmlns:a16="http://schemas.microsoft.com/office/drawing/2014/main" id="{9C06DACD-76F7-BDC8-D413-1E5F6DCD6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43691" y="1213713"/>
            <a:ext cx="6021677" cy="453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664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6184BF-47F3-3E29-97AE-98AF48020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C39B1C0-ADFE-7993-813C-86E5F5CFC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5491"/>
            <a:ext cx="10515600" cy="4351338"/>
          </a:xfrm>
        </p:spPr>
        <p:txBody>
          <a:bodyPr/>
          <a:lstStyle/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Skuespil </a:t>
            </a:r>
          </a:p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Kamera </a:t>
            </a:r>
          </a:p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Redigering </a:t>
            </a:r>
          </a:p>
        </p:txBody>
      </p:sp>
      <p:pic>
        <p:nvPicPr>
          <p:cNvPr id="9" name="Picture 6" descr="Movie PNGs for Free Download">
            <a:extLst>
              <a:ext uri="{FF2B5EF4-FFF2-40B4-BE49-F238E27FC236}">
                <a16:creationId xmlns:a16="http://schemas.microsoft.com/office/drawing/2014/main" id="{80ED9F02-0095-82ED-1A08-273F908B2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891" y="3881387"/>
            <a:ext cx="3479470" cy="347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227436BB-212F-B9CF-E74A-A8F0E0AA9204}"/>
              </a:ext>
            </a:extLst>
          </p:cNvPr>
          <p:cNvSpPr/>
          <p:nvPr/>
        </p:nvSpPr>
        <p:spPr>
          <a:xfrm>
            <a:off x="470065" y="365446"/>
            <a:ext cx="11251870" cy="12719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3FC3A5B-3DEB-9531-3B3F-0E1962F50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065" y="385701"/>
            <a:ext cx="10515600" cy="1325563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Rollefordeling</a:t>
            </a:r>
          </a:p>
        </p:txBody>
      </p:sp>
      <p:pic>
        <p:nvPicPr>
          <p:cNvPr id="10" name="Picture 2" descr="Filmstripe Film - Gratis vektor grafik på Pixabay">
            <a:extLst>
              <a:ext uri="{FF2B5EF4-FFF2-40B4-BE49-F238E27FC236}">
                <a16:creationId xmlns:a16="http://schemas.microsoft.com/office/drawing/2014/main" id="{5296F079-FA6C-AF6D-8329-63A04B8BB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746">
            <a:off x="7540832" y="-1379518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989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A0C13B-8FCC-9CB2-F895-77D0543C0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9B3E80-170F-A79F-9759-36E4D740E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7199"/>
            <a:ext cx="4280065" cy="44682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Brainstorming </a:t>
            </a:r>
          </a:p>
          <a:p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Gyserfilm </a:t>
            </a: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Optagning</a:t>
            </a:r>
          </a:p>
          <a:p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Optog det hele på en dag</a:t>
            </a: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Redigering</a:t>
            </a:r>
          </a:p>
          <a:p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Problemfri redigeringsproces </a:t>
            </a:r>
          </a:p>
          <a:p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Fedt at have en sang med, der gav mening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41D2955-8922-BF1D-EFE8-B3F491F7D9C8}"/>
              </a:ext>
            </a:extLst>
          </p:cNvPr>
          <p:cNvSpPr/>
          <p:nvPr/>
        </p:nvSpPr>
        <p:spPr>
          <a:xfrm>
            <a:off x="676894" y="444165"/>
            <a:ext cx="7920841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551031-5156-DDEE-9EA0-8DF8B84B2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Processen</a:t>
            </a:r>
          </a:p>
        </p:txBody>
      </p:sp>
      <p:pic>
        <p:nvPicPr>
          <p:cNvPr id="2050" name="Picture 2" descr="Filmstripe Film - Gratis vektor grafik på Pixabay">
            <a:extLst>
              <a:ext uri="{FF2B5EF4-FFF2-40B4-BE49-F238E27FC236}">
                <a16:creationId xmlns:a16="http://schemas.microsoft.com/office/drawing/2014/main" id="{2F14598D-5D4D-493F-F5CB-9DFCBE06C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58538">
            <a:off x="-2543299" y="-1132150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370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452C22A-A159-DA2E-2295-AB1DA5AC9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94" y="2150956"/>
            <a:ext cx="4280065" cy="4468297"/>
          </a:xfrm>
        </p:spPr>
        <p:txBody>
          <a:bodyPr/>
          <a:lstStyle/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Klassisk gyser + dæmonisk gyser</a:t>
            </a: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Klassiske kendetegn for gyser</a:t>
            </a: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   - Klichéer</a:t>
            </a:r>
          </a:p>
          <a:p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Dæmonisk gyser genretræk</a:t>
            </a:r>
          </a:p>
        </p:txBody>
      </p:sp>
      <p:pic>
        <p:nvPicPr>
          <p:cNvPr id="4" name="Billede 3" descr="Et billede, der indeholder træ, person, tøj, udendørs&#10;&#10;AI-genereret indhold kan være ukorrekt.">
            <a:extLst>
              <a:ext uri="{FF2B5EF4-FFF2-40B4-BE49-F238E27FC236}">
                <a16:creationId xmlns:a16="http://schemas.microsoft.com/office/drawing/2014/main" id="{E6FA90CA-9F25-96E4-2633-D256A57932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6" r="20332"/>
          <a:stretch>
            <a:fillRect/>
          </a:stretch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7078261B-9E7B-0CC2-72CB-4DF7BD63DA0F}"/>
              </a:ext>
            </a:extLst>
          </p:cNvPr>
          <p:cNvSpPr/>
          <p:nvPr/>
        </p:nvSpPr>
        <p:spPr>
          <a:xfrm>
            <a:off x="676894" y="444165"/>
            <a:ext cx="7831675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788D73-D77A-459A-2E1A-09B719ED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Genre</a:t>
            </a:r>
          </a:p>
        </p:txBody>
      </p:sp>
      <p:pic>
        <p:nvPicPr>
          <p:cNvPr id="6" name="Picture 4" descr="Filmstripe Film - Gratis vektor grafik på Pixabay">
            <a:extLst>
              <a:ext uri="{FF2B5EF4-FFF2-40B4-BE49-F238E27FC236}">
                <a16:creationId xmlns:a16="http://schemas.microsoft.com/office/drawing/2014/main" id="{3E1EFE4F-37D1-1D69-4331-C9A7F9B2A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917841" y="3937073"/>
            <a:ext cx="3544845" cy="177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lmstripe Film - Gratis vektor grafik på Pixabay">
            <a:extLst>
              <a:ext uri="{FF2B5EF4-FFF2-40B4-BE49-F238E27FC236}">
                <a16:creationId xmlns:a16="http://schemas.microsoft.com/office/drawing/2014/main" id="{68077608-0C9B-2028-6388-59198E5BF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917842" y="392228"/>
            <a:ext cx="3544845" cy="177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ilmstripe Film - Gratis vektor grafik på Pixabay">
            <a:extLst>
              <a:ext uri="{FF2B5EF4-FFF2-40B4-BE49-F238E27FC236}">
                <a16:creationId xmlns:a16="http://schemas.microsoft.com/office/drawing/2014/main" id="{54D4B688-7202-E1DE-7A03-245C2B4DB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917841" y="6571416"/>
            <a:ext cx="3544845" cy="177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137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A63901-4490-4991-2B30-F74918477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876E074-83CE-6CF6-A9BF-37F7627DF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97" y="2024578"/>
            <a:ext cx="4684295" cy="4468297"/>
          </a:xfrm>
        </p:spPr>
        <p:txBody>
          <a:bodyPr/>
          <a:lstStyle/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Unge voksne </a:t>
            </a:r>
          </a:p>
          <a:p>
            <a:pPr>
              <a:buFont typeface="Wingdings" pitchFamily="2" charset="2"/>
              <a:buChar char="à"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Folk i alderen ca. 18 - 29 år</a:t>
            </a:r>
          </a:p>
          <a:p>
            <a:pPr>
              <a:buFont typeface="Wingdings" pitchFamily="2" charset="2"/>
              <a:buChar char="à"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Tal der viser, at 54% af 18-29 ser gyserfilm og 64% af 30-44 årige også ser gyserfilm</a:t>
            </a: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Henvender os til de lidt yngre mennesker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CDCFD4C-D5A7-FCB0-2D58-3D787655C005}"/>
              </a:ext>
            </a:extLst>
          </p:cNvPr>
          <p:cNvSpPr/>
          <p:nvPr/>
        </p:nvSpPr>
        <p:spPr>
          <a:xfrm>
            <a:off x="474003" y="646011"/>
            <a:ext cx="11243994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25D39DA-59BC-836D-8A1F-DF2ADD782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03" y="563229"/>
            <a:ext cx="7454146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Målgruppe</a:t>
            </a:r>
          </a:p>
        </p:txBody>
      </p:sp>
      <p:pic>
        <p:nvPicPr>
          <p:cNvPr id="2050" name="Picture 2" descr="Filmstripe Film - Gratis vektor grafik på Pixabay">
            <a:extLst>
              <a:ext uri="{FF2B5EF4-FFF2-40B4-BE49-F238E27FC236}">
                <a16:creationId xmlns:a16="http://schemas.microsoft.com/office/drawing/2014/main" id="{F0686952-5A7D-EB5F-3B78-C1FFF7001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2212">
            <a:off x="-1164808" y="-971890"/>
            <a:ext cx="4805546" cy="205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420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180502-F5BE-DD01-E87F-0A61C7DCA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7D290AC-F484-7BC8-3E2B-B40458872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68" y="1941796"/>
            <a:ext cx="4684295" cy="4468297"/>
          </a:xfrm>
        </p:spPr>
        <p:txBody>
          <a:bodyPr/>
          <a:lstStyle/>
          <a:p>
            <a:pPr>
              <a:buFont typeface="Wingdings" pitchFamily="2" charset="2"/>
              <a:buChar char="à"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endParaRPr lang="da-DK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F65F4BE-C25F-681F-FF07-2ABFBCADBA54}"/>
              </a:ext>
            </a:extLst>
          </p:cNvPr>
          <p:cNvSpPr/>
          <p:nvPr/>
        </p:nvSpPr>
        <p:spPr>
          <a:xfrm>
            <a:off x="474003" y="530689"/>
            <a:ext cx="11393946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CE3909-E4F3-FD86-92EF-5A3533C15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03" y="447907"/>
            <a:ext cx="7454146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Titel</a:t>
            </a:r>
          </a:p>
        </p:txBody>
      </p:sp>
      <p:pic>
        <p:nvPicPr>
          <p:cNvPr id="2050" name="Picture 2" descr="Filmstripe Film - Gratis vektor grafik på Pixabay">
            <a:extLst>
              <a:ext uri="{FF2B5EF4-FFF2-40B4-BE49-F238E27FC236}">
                <a16:creationId xmlns:a16="http://schemas.microsoft.com/office/drawing/2014/main" id="{C3F82FE6-CAE9-7CA7-4CDD-4EC7AFF2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5117">
            <a:off x="-571954" y="-1096131"/>
            <a:ext cx="4805546" cy="205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F6BC39B4-8CCE-DAED-C65F-27601D64DACF}"/>
              </a:ext>
            </a:extLst>
          </p:cNvPr>
          <p:cNvSpPr txBox="1"/>
          <p:nvPr/>
        </p:nvSpPr>
        <p:spPr>
          <a:xfrm>
            <a:off x="621886" y="1859014"/>
            <a:ext cx="1107338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I’ll</a:t>
            </a:r>
            <a:r>
              <a:rPr lang="da-DK" sz="280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da-DK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Watcing</a:t>
            </a:r>
            <a:r>
              <a:rPr lang="da-DK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a-DK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a-DK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>
                <a:latin typeface="Times New Roman" panose="02020603050405020304" pitchFamily="18" charset="0"/>
                <a:cs typeface="Times New Roman" panose="02020603050405020304" pitchFamily="18" charset="0"/>
              </a:rPr>
              <a:t>Fungere på flere niveauer</a:t>
            </a:r>
          </a:p>
          <a:p>
            <a:r>
              <a:rPr lang="da-DK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3E412854-77D4-5685-8EAF-D5BD6C6FD0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6693" y="796320"/>
            <a:ext cx="4911304" cy="2759032"/>
          </a:xfrm>
          <a:prstGeom prst="rect">
            <a:avLst/>
          </a:prstGeom>
        </p:spPr>
      </p:pic>
      <p:pic>
        <p:nvPicPr>
          <p:cNvPr id="11" name="Billede 10" descr="Et billede, der indeholder tøj, Ansigt, person, mur&#10;&#10;Indhold genereret af kunstig intelligens kan være forkert.">
            <a:extLst>
              <a:ext uri="{FF2B5EF4-FFF2-40B4-BE49-F238E27FC236}">
                <a16:creationId xmlns:a16="http://schemas.microsoft.com/office/drawing/2014/main" id="{E63099A5-518B-08C6-A8C0-89EC8350E2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6694" y="3633413"/>
            <a:ext cx="4911303" cy="315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93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0A0C4F95-899C-8764-8B2B-6D7D1EB3AB70}"/>
              </a:ext>
            </a:extLst>
          </p:cNvPr>
          <p:cNvSpPr/>
          <p:nvPr/>
        </p:nvSpPr>
        <p:spPr>
          <a:xfrm>
            <a:off x="553192" y="508345"/>
            <a:ext cx="11085615" cy="1299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D99ADE-9B45-C94A-7348-390F25F96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92" y="533527"/>
            <a:ext cx="10526486" cy="1295273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Dramaturgi og opbygning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E77F2D1-C8AD-93BC-F13B-8A2148F42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192" y="2141537"/>
            <a:ext cx="473132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200" u="sng">
                <a:latin typeface="Times New Roman" panose="02020603050405020304" pitchFamily="18" charset="0"/>
                <a:cs typeface="Times New Roman" panose="02020603050405020304" pitchFamily="18" charset="0"/>
              </a:rPr>
              <a:t>Berettermodellen</a:t>
            </a:r>
          </a:p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Anslag		(00.00 – 00.22)</a:t>
            </a:r>
          </a:p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Præsentation 		(00.23 – 00.50)</a:t>
            </a:r>
          </a:p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Uddybning 		(00.51 – 01.34)</a:t>
            </a:r>
          </a:p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Point of No Return 	(01.35 – 02.07)</a:t>
            </a:r>
          </a:p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Konfliktoptrapning 	(02.08 – 03.15)</a:t>
            </a:r>
          </a:p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Klimaks 		(03.16 – 04.02)</a:t>
            </a:r>
          </a:p>
          <a:p>
            <a:r>
              <a:rPr lang="da-DK" sz="2200">
                <a:latin typeface="Times New Roman" panose="02020603050405020304" pitchFamily="18" charset="0"/>
                <a:cs typeface="Times New Roman" panose="02020603050405020304" pitchFamily="18" charset="0"/>
              </a:rPr>
              <a:t>Udtoning 		(04.03 – 04.58)</a:t>
            </a:r>
          </a:p>
        </p:txBody>
      </p:sp>
      <p:pic>
        <p:nvPicPr>
          <p:cNvPr id="1028" name="Picture 4" descr="Filmstripe Film - Gratis vektor grafik på Pixabay">
            <a:extLst>
              <a:ext uri="{FF2B5EF4-FFF2-40B4-BE49-F238E27FC236}">
                <a16:creationId xmlns:a16="http://schemas.microsoft.com/office/drawing/2014/main" id="{0D5FD69D-EF0B-EDAA-A0B2-40253982D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689" y="5700032"/>
            <a:ext cx="4506685" cy="22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lmstripe Film - Gratis vektor grafik på Pixabay">
            <a:extLst>
              <a:ext uri="{FF2B5EF4-FFF2-40B4-BE49-F238E27FC236}">
                <a16:creationId xmlns:a16="http://schemas.microsoft.com/office/drawing/2014/main" id="{649BF439-2808-DBA5-2A41-294E254B0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996" y="5700031"/>
            <a:ext cx="4506685" cy="22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ilmstripe Film - Gratis vektor grafik på Pixabay">
            <a:extLst>
              <a:ext uri="{FF2B5EF4-FFF2-40B4-BE49-F238E27FC236}">
                <a16:creationId xmlns:a16="http://schemas.microsoft.com/office/drawing/2014/main" id="{468AE050-E1C6-71EC-D9D5-3A3C25CCE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681" y="5700030"/>
            <a:ext cx="4506685" cy="22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erettermodellen - Indidansk">
            <a:extLst>
              <a:ext uri="{FF2B5EF4-FFF2-40B4-BE49-F238E27FC236}">
                <a16:creationId xmlns:a16="http://schemas.microsoft.com/office/drawing/2014/main" id="{7D5ED97F-F0D0-A0CB-7680-D28D95248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20" b="97513" l="600" r="99200">
                        <a14:foregroundMark x1="5500" y1="6572" x2="43700" y2="6572"/>
                        <a14:foregroundMark x1="43700" y1="6572" x2="12000" y2="1066"/>
                        <a14:foregroundMark x1="12000" y1="1066" x2="51600" y2="18117"/>
                        <a14:foregroundMark x1="51600" y1="18117" x2="45600" y2="21492"/>
                        <a14:foregroundMark x1="45600" y1="21492" x2="23700" y2="21670"/>
                        <a14:foregroundMark x1="23700" y1="21670" x2="33900" y2="33570"/>
                        <a14:foregroundMark x1="33900" y1="33570" x2="46500" y2="39964"/>
                        <a14:foregroundMark x1="46500" y1="39964" x2="0" y2="41385"/>
                        <a14:foregroundMark x1="0" y1="41385" x2="37500" y2="66785"/>
                        <a14:foregroundMark x1="37500" y1="66785" x2="23500" y2="69094"/>
                        <a14:foregroundMark x1="23500" y1="69094" x2="23500" y2="90231"/>
                        <a14:foregroundMark x1="23500" y1="90231" x2="16400" y2="95204"/>
                        <a14:foregroundMark x1="16400" y1="95204" x2="3000" y2="92718"/>
                        <a14:foregroundMark x1="3000" y1="92718" x2="59600" y2="87034"/>
                        <a14:foregroundMark x1="59600" y1="87034" x2="81700" y2="89165"/>
                        <a14:foregroundMark x1="81700" y1="89165" x2="81700" y2="72647"/>
                        <a14:foregroundMark x1="81700" y1="72647" x2="72200" y2="25755"/>
                        <a14:foregroundMark x1="72200" y1="25755" x2="68200" y2="15808"/>
                        <a14:foregroundMark x1="68200" y1="15808" x2="63200" y2="9236"/>
                        <a14:foregroundMark x1="63200" y1="9236" x2="72500" y2="8526"/>
                        <a14:foregroundMark x1="72500" y1="8526" x2="78800" y2="14210"/>
                        <a14:foregroundMark x1="78800" y1="14210" x2="88200" y2="41208"/>
                        <a14:foregroundMark x1="88200" y1="41208" x2="93100" y2="47957"/>
                        <a14:foregroundMark x1="93700" y1="41208" x2="87500" y2="41741"/>
                        <a14:foregroundMark x1="96300" y1="38544" x2="96300" y2="38544"/>
                        <a14:foregroundMark x1="95200" y1="32682" x2="96900" y2="65364"/>
                        <a14:foregroundMark x1="96900" y1="65364" x2="84800" y2="46181"/>
                        <a14:foregroundMark x1="84800" y1="46181" x2="94100" y2="60746"/>
                        <a14:foregroundMark x1="94100" y1="60746" x2="82100" y2="18650"/>
                        <a14:foregroundMark x1="82100" y1="18650" x2="88800" y2="23801"/>
                        <a14:foregroundMark x1="88800" y1="23801" x2="96400" y2="36767"/>
                        <a14:foregroundMark x1="91039" y1="7030" x2="90700" y2="5151"/>
                        <a14:foregroundMark x1="96400" y1="36767" x2="94279" y2="25002"/>
                        <a14:foregroundMark x1="96038" y1="7748" x2="98000" y2="8703"/>
                        <a14:foregroundMark x1="95074" y1="7279" x2="95785" y2="7625"/>
                        <a14:foregroundMark x1="93385" y1="6457" x2="94686" y2="7090"/>
                        <a14:foregroundMark x1="90700" y1="5151" x2="93089" y2="6314"/>
                        <a14:foregroundMark x1="98000" y1="8703" x2="97274" y2="10851"/>
                        <a14:foregroundMark x1="88493" y1="7885" x2="88300" y2="7460"/>
                        <a14:foregroundMark x1="86883" y1="19545" x2="86800" y2="20249"/>
                        <a14:foregroundMark x1="87230" y1="16582" x2="86969" y2="18809"/>
                        <a14:foregroundMark x1="87331" y1="15719" x2="87255" y2="16367"/>
                        <a14:foregroundMark x1="88300" y1="7460" x2="88216" y2="8176"/>
                        <a14:foregroundMark x1="86800" y1="20249" x2="88700" y2="32149"/>
                        <a14:foregroundMark x1="88700" y1="32149" x2="81100" y2="18295"/>
                        <a14:foregroundMark x1="81100" y1="18295" x2="94600" y2="65009"/>
                        <a14:foregroundMark x1="94600" y1="65009" x2="65900" y2="19361"/>
                        <a14:foregroundMark x1="65900" y1="19361" x2="86900" y2="96092"/>
                        <a14:foregroundMark x1="86900" y1="96092" x2="43400" y2="17762"/>
                        <a14:foregroundMark x1="43400" y1="17762" x2="79200" y2="85790"/>
                        <a14:foregroundMark x1="79200" y1="85790" x2="37900" y2="178"/>
                        <a14:foregroundMark x1="37900" y1="178" x2="57600" y2="31439"/>
                        <a14:foregroundMark x1="57600" y1="31439" x2="29200" y2="4618"/>
                        <a14:foregroundMark x1="29200" y1="4618" x2="35500" y2="40675"/>
                        <a14:foregroundMark x1="35500" y1="40675" x2="57300" y2="96803"/>
                        <a14:foregroundMark x1="57300" y1="96803" x2="5400" y2="11901"/>
                        <a14:foregroundMark x1="5400" y1="11901" x2="39600" y2="90409"/>
                        <a14:foregroundMark x1="39600" y1="90409" x2="8500" y2="37833"/>
                        <a14:foregroundMark x1="8500" y1="37833" x2="600" y2="21492"/>
                        <a14:foregroundMark x1="600" y1="21492" x2="21700" y2="91297"/>
                        <a14:foregroundMark x1="21700" y1="91297" x2="900" y2="44227"/>
                        <a14:foregroundMark x1="900" y1="44227" x2="7900" y2="89165"/>
                        <a14:foregroundMark x1="7900" y1="89165" x2="8100" y2="89520"/>
                        <a14:foregroundMark x1="4900" y1="7282" x2="4400" y2="78508"/>
                        <a14:foregroundMark x1="4400" y1="78508" x2="3300" y2="14387"/>
                        <a14:foregroundMark x1="3300" y1="14387" x2="700" y2="71403"/>
                        <a14:foregroundMark x1="700" y1="71403" x2="700" y2="71403"/>
                        <a14:foregroundMark x1="2400" y1="17229" x2="1700" y2="5506"/>
                        <a14:foregroundMark x1="1700" y1="5506" x2="9800" y2="3908"/>
                        <a14:foregroundMark x1="9800" y1="3908" x2="29400" y2="6572"/>
                        <a14:foregroundMark x1="29400" y1="6572" x2="39200" y2="6394"/>
                        <a14:foregroundMark x1="39200" y1="6394" x2="39800" y2="3730"/>
                        <a14:foregroundMark x1="36100" y1="4618" x2="91200" y2="4973"/>
                        <a14:foregroundMark x1="91200" y1="4973" x2="51800" y2="3020"/>
                        <a14:foregroundMark x1="96489" y1="9215" x2="99200" y2="9591"/>
                        <a14:foregroundMark x1="51800" y1="3020" x2="88306" y2="8081"/>
                        <a14:foregroundMark x1="96800" y1="97691" x2="36500" y2="97513"/>
                        <a14:foregroundMark x1="36500" y1="97513" x2="35100" y2="95560"/>
                        <a14:backgroundMark x1="91500" y1="11723" x2="91500" y2="11723"/>
                        <a14:backgroundMark x1="91200" y1="9236" x2="92600" y2="11190"/>
                        <a14:backgroundMark x1="91800" y1="9769" x2="95700" y2="15808"/>
                        <a14:backgroundMark x1="94100" y1="9769" x2="96300" y2="13321"/>
                        <a14:backgroundMark x1="97200" y1="14742" x2="95700" y2="15453"/>
                        <a14:backgroundMark x1="95200" y1="10657" x2="93700" y2="8703"/>
                        <a14:backgroundMark x1="91800" y1="7815" x2="88600" y2="11190"/>
                        <a14:backgroundMark x1="89700" y1="14210" x2="87700" y2="14920"/>
                        <a14:backgroundMark x1="90900" y1="13677" x2="89500" y2="16341"/>
                        <a14:backgroundMark x1="92900" y1="17940" x2="91200" y2="20426"/>
                        <a14:backgroundMark x1="95700" y1="17407" x2="91800" y2="19005"/>
                        <a14:backgroundMark x1="95100" y1="16341" x2="90600" y2="8526"/>
                        <a14:backgroundMark x1="90600" y1="8526" x2="91700" y2="7815"/>
                        <a14:backgroundMark x1="94300" y1="12256" x2="92200" y2="15275"/>
                        <a14:backgroundMark x1="90000" y1="12789" x2="90200" y2="13854"/>
                        <a14:backgroundMark x1="95500" y1="16341" x2="93700" y2="17229"/>
                        <a14:backgroundMark x1="86900" y1="15453" x2="86900" y2="15453"/>
                        <a14:backgroundMark x1="86900" y1="14742" x2="86900" y2="14387"/>
                        <a14:backgroundMark x1="88600" y1="15453" x2="89100" y2="15275"/>
                        <a14:backgroundMark x1="86900" y1="15275" x2="86900" y2="15275"/>
                        <a14:backgroundMark x1="86500" y1="16163" x2="86500" y2="16163"/>
                        <a14:backgroundMark x1="86300" y1="16163" x2="86300" y2="16163"/>
                        <a14:backgroundMark x1="86800" y1="16163" x2="86800" y2="16163"/>
                        <a14:backgroundMark x1="88000" y1="16163" x2="89500" y2="15808"/>
                        <a14:backgroundMark x1="92300" y1="19005" x2="90800" y2="18828"/>
                        <a14:backgroundMark x1="95400" y1="20426" x2="94300" y2="21847"/>
                        <a14:backgroundMark x1="93400" y1="21314" x2="95700" y2="22913"/>
                        <a14:backgroundMark x1="89200" y1="16874" x2="88000" y2="14742"/>
                        <a14:backgroundMark x1="85700" y1="13677" x2="86800" y2="13677"/>
                        <a14:backgroundMark x1="86900" y1="12256" x2="87700" y2="13677"/>
                        <a14:backgroundMark x1="88000" y1="10835" x2="94300" y2="9591"/>
                        <a14:backgroundMark x1="94300" y1="9591" x2="94100" y2="20604"/>
                        <a14:backgroundMark x1="94100" y1="20604" x2="88800" y2="13854"/>
                        <a14:backgroundMark x1="88800" y1="13854" x2="94500" y2="9591"/>
                        <a14:backgroundMark x1="94500" y1="9591" x2="95700" y2="12256"/>
                        <a14:backgroundMark x1="94600" y1="8703" x2="96100" y2="16696"/>
                        <a14:backgroundMark x1="86500" y1="9769" x2="86900" y2="158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274" y="2129222"/>
            <a:ext cx="6342316" cy="357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144F55DB-D2B9-D7C4-FBFA-7C39C024DE90}"/>
              </a:ext>
            </a:extLst>
          </p:cNvPr>
          <p:cNvSpPr/>
          <p:nvPr/>
        </p:nvSpPr>
        <p:spPr>
          <a:xfrm>
            <a:off x="10771811" y="2141537"/>
            <a:ext cx="1068779" cy="110440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9647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8A5D18-0930-100E-5946-65F21F6C1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DF8BF27-09EB-59DA-58C1-77D314FCA999}"/>
              </a:ext>
            </a:extLst>
          </p:cNvPr>
          <p:cNvSpPr/>
          <p:nvPr/>
        </p:nvSpPr>
        <p:spPr>
          <a:xfrm>
            <a:off x="676894" y="444165"/>
            <a:ext cx="10810256" cy="116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E0E6FF-5661-198C-4DC7-758D1E351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484935" cy="1333046"/>
          </a:xfrm>
        </p:spPr>
        <p:txBody>
          <a:bodyPr/>
          <a:lstStyle/>
          <a:p>
            <a:r>
              <a:rPr lang="da-DK">
                <a:latin typeface="Courier New" panose="02070309020205020404" pitchFamily="49" charset="0"/>
                <a:cs typeface="Courier New" panose="02070309020205020404" pitchFamily="49" charset="0"/>
              </a:rPr>
              <a:t>Filmiske virkemidler – Beskæringer </a:t>
            </a:r>
          </a:p>
        </p:txBody>
      </p:sp>
      <p:pic>
        <p:nvPicPr>
          <p:cNvPr id="13" name="Picture 2" descr="Filmstripe Film - Gratis vektor grafik på Pixabay">
            <a:extLst>
              <a:ext uri="{FF2B5EF4-FFF2-40B4-BE49-F238E27FC236}">
                <a16:creationId xmlns:a16="http://schemas.microsoft.com/office/drawing/2014/main" id="{F8C9FE8B-FA33-935A-A620-87CE54FAD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746">
            <a:off x="-1389966" y="5389416"/>
            <a:ext cx="5518068" cy="27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CD3F6A8B-D686-F748-3410-B3CE34D19EC2}"/>
              </a:ext>
            </a:extLst>
          </p:cNvPr>
          <p:cNvSpPr txBox="1"/>
          <p:nvPr/>
        </p:nvSpPr>
        <p:spPr>
          <a:xfrm>
            <a:off x="426586" y="1698171"/>
            <a:ext cx="462004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>
                <a:latin typeface="Times New Roman" panose="02020603050405020304" pitchFamily="18" charset="0"/>
                <a:cs typeface="Times New Roman" panose="02020603050405020304" pitchFamily="18" charset="0"/>
              </a:rPr>
              <a:t>Supertotal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Start = etableringsbillede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Øde, landligt område → isolation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Understreger suspense og ensomhed </a:t>
            </a:r>
          </a:p>
          <a:p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a-DK" b="1"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Fuld figur = overblik og relationer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Ida dominerer, Liv undertrykt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Forladt hus: statisk, utrygt → skaber uhygge </a:t>
            </a:r>
          </a:p>
          <a:p>
            <a:endParaRPr lang="da-DK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a-DK" b="1">
                <a:latin typeface="Times New Roman" panose="02020603050405020304" pitchFamily="18" charset="0"/>
                <a:cs typeface="Times New Roman" panose="02020603050405020304" pitchFamily="18" charset="0"/>
              </a:rPr>
              <a:t>Halvnær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Tættere på følelser (Ea ved huset)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Fokus på mimik og identifikation</a:t>
            </a:r>
            <a:b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>
                <a:latin typeface="Times New Roman" panose="02020603050405020304" pitchFamily="18" charset="0"/>
                <a:cs typeface="Times New Roman" panose="02020603050405020304" pitchFamily="18" charset="0"/>
              </a:rPr>
              <a:t>– Effektivt i gys → hurtig stemningslæsning </a:t>
            </a:r>
          </a:p>
        </p:txBody>
      </p:sp>
      <p:pic>
        <p:nvPicPr>
          <p:cNvPr id="15" name="Billede 14" descr="Et billede, der indeholder udendørs, sky, græs, træ&#10;&#10;Indhold genereret af kunstig intelligens kan være forkert.">
            <a:extLst>
              <a:ext uri="{FF2B5EF4-FFF2-40B4-BE49-F238E27FC236}">
                <a16:creationId xmlns:a16="http://schemas.microsoft.com/office/drawing/2014/main" id="{2B89E602-0A5C-EE18-2E29-45B07B37F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1347" y="1027906"/>
            <a:ext cx="3729577" cy="20930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lede 15" descr="Et billede, der indeholder udendørs, græs, køretøj, sky&#10;&#10;Indhold genereret af kunstig intelligens kan være forkert.">
            <a:extLst>
              <a:ext uri="{FF2B5EF4-FFF2-40B4-BE49-F238E27FC236}">
                <a16:creationId xmlns:a16="http://schemas.microsoft.com/office/drawing/2014/main" id="{218BB4EB-5195-4E6D-7831-8283EACB5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153" y="3207470"/>
            <a:ext cx="3211830" cy="1772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lede 16" descr="Et billede, der indeholder udendørs, træ, vindue, sky&#10;&#10;Indhold genereret af kunstig intelligens kan være forkert.">
            <a:extLst>
              <a:ext uri="{FF2B5EF4-FFF2-40B4-BE49-F238E27FC236}">
                <a16:creationId xmlns:a16="http://schemas.microsoft.com/office/drawing/2014/main" id="{85AE0387-72AB-D139-2AB6-518C7EBB1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0140" y="3214054"/>
            <a:ext cx="3211830" cy="1766335"/>
          </a:xfrm>
          <a:prstGeom prst="rect">
            <a:avLst/>
          </a:prstGeom>
        </p:spPr>
      </p:pic>
      <p:pic>
        <p:nvPicPr>
          <p:cNvPr id="18" name="Billede 17" descr="Et billede, der indeholder Ansigt, person, tøj, udendørs&#10;&#10;Indhold genereret af kunstig intelligens kan være forkert.">
            <a:extLst>
              <a:ext uri="{FF2B5EF4-FFF2-40B4-BE49-F238E27FC236}">
                <a16:creationId xmlns:a16="http://schemas.microsoft.com/office/drawing/2014/main" id="{108017D0-4C40-86E9-AB93-7CFBBCE1C5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4048" y="5066914"/>
            <a:ext cx="3012604" cy="16930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10079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669</Words>
  <Application>Microsoft Macintosh PowerPoint</Application>
  <PresentationFormat>Widescreen</PresentationFormat>
  <Paragraphs>164</Paragraphs>
  <Slides>29</Slides>
  <Notes>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29</vt:i4>
      </vt:variant>
    </vt:vector>
  </HeadingPairs>
  <TitlesOfParts>
    <vt:vector size="36" baseType="lpstr">
      <vt:lpstr>Aptos</vt:lpstr>
      <vt:lpstr>Aptos Display</vt:lpstr>
      <vt:lpstr>Arial</vt:lpstr>
      <vt:lpstr>Courier New</vt:lpstr>
      <vt:lpstr>Times New Roman</vt:lpstr>
      <vt:lpstr>Wingdings</vt:lpstr>
      <vt:lpstr>Office-tema</vt:lpstr>
      <vt:lpstr>”I’ll Be Watching You”</vt:lpstr>
      <vt:lpstr>Præmis</vt:lpstr>
      <vt:lpstr>Rollefordeling</vt:lpstr>
      <vt:lpstr>Processen</vt:lpstr>
      <vt:lpstr>Genre</vt:lpstr>
      <vt:lpstr>Målgruppe</vt:lpstr>
      <vt:lpstr>Titel</vt:lpstr>
      <vt:lpstr>Dramaturgi og opbygning</vt:lpstr>
      <vt:lpstr>Filmiske virkemidler – Beskæringer </vt:lpstr>
      <vt:lpstr>Filmiske virkemidler – Perspektiver og kompositioner </vt:lpstr>
      <vt:lpstr>Filmiske virkemidler – Filmisk tid  </vt:lpstr>
      <vt:lpstr>Filmiske virkemidler – Kameraføring og dybdekomposition </vt:lpstr>
      <vt:lpstr>Filmiske virkemidler – Lydsiden </vt:lpstr>
      <vt:lpstr>Filmiske virkemidler – Belysning </vt:lpstr>
      <vt:lpstr>Filmiske virkemidler – Farver og symbolik  </vt:lpstr>
      <vt:lpstr>Filmiske virkemidler – Intertekstualitet  </vt:lpstr>
      <vt:lpstr>Kamera</vt:lpstr>
      <vt:lpstr>Kamera - vinkler</vt:lpstr>
      <vt:lpstr>Kamera - vinkler</vt:lpstr>
      <vt:lpstr>Redigering generelt</vt:lpstr>
      <vt:lpstr>Redigering - lyd</vt:lpstr>
      <vt:lpstr>Redigering - klipning</vt:lpstr>
      <vt:lpstr>Redigering – lys og farver</vt:lpstr>
      <vt:lpstr>Idé og karakterudvikling</vt:lpstr>
      <vt:lpstr>PowerPoint-præsentation</vt:lpstr>
      <vt:lpstr>PowerPoint-præsentation</vt:lpstr>
      <vt:lpstr>PowerPoint-præsentation</vt:lpstr>
      <vt:lpstr>Styrker</vt:lpstr>
      <vt:lpstr>Svagheder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Merete og Morten Andersen</dc:creator>
  <cp:lastModifiedBy>Kamma Krogh Andersen</cp:lastModifiedBy>
  <cp:revision>2</cp:revision>
  <dcterms:created xsi:type="dcterms:W3CDTF">2025-05-19T06:49:38Z</dcterms:created>
  <dcterms:modified xsi:type="dcterms:W3CDTF">2025-06-04T11:27:27Z</dcterms:modified>
</cp:coreProperties>
</file>